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63" r:id="rId2"/>
    <p:sldId id="256" r:id="rId3"/>
    <p:sldId id="365" r:id="rId4"/>
    <p:sldId id="366" r:id="rId5"/>
    <p:sldId id="367" r:id="rId6"/>
    <p:sldId id="389" r:id="rId7"/>
    <p:sldId id="395" r:id="rId8"/>
    <p:sldId id="401" r:id="rId9"/>
    <p:sldId id="387" r:id="rId10"/>
    <p:sldId id="393" r:id="rId11"/>
    <p:sldId id="381" r:id="rId12"/>
    <p:sldId id="390" r:id="rId13"/>
    <p:sldId id="384" r:id="rId14"/>
    <p:sldId id="400" r:id="rId15"/>
    <p:sldId id="371" r:id="rId16"/>
    <p:sldId id="376" r:id="rId17"/>
    <p:sldId id="382" r:id="rId18"/>
    <p:sldId id="378" r:id="rId19"/>
  </p:sldIdLst>
  <p:sldSz cx="9906000" cy="6858000" type="A4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D1611"/>
    <a:srgbClr val="A51313"/>
    <a:srgbClr val="B71515"/>
    <a:srgbClr val="D51919"/>
    <a:srgbClr val="B6120E"/>
    <a:srgbClr val="930E0B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 autoAdjust="0"/>
    <p:restoredTop sz="94660"/>
  </p:normalViewPr>
  <p:slideViewPr>
    <p:cSldViewPr>
      <p:cViewPr varScale="1">
        <p:scale>
          <a:sx n="95" d="100"/>
          <a:sy n="95" d="100"/>
        </p:scale>
        <p:origin x="1140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19AD7-51CE-483B-A812-AE489C31F232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76D70-7FD1-490F-953D-DAC7EFCA24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52353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223AA-9B34-4DCC-A6E4-0C980A794CD5}" type="datetimeFigureOut">
              <a:rPr lang="es-MX" smtClean="0"/>
              <a:t>08/10/2020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07FDC-64A3-4F2D-9092-2E95035D7FC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699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7"/>
          <p:cNvSpPr/>
          <p:nvPr/>
        </p:nvSpPr>
        <p:spPr>
          <a:xfrm>
            <a:off x="1" y="1835150"/>
            <a:ext cx="259689" cy="1430564"/>
          </a:xfrm>
          <a:prstGeom prst="rect">
            <a:avLst/>
          </a:prstGeom>
          <a:solidFill>
            <a:srgbClr val="EFA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4479" y="1848218"/>
            <a:ext cx="8420100" cy="345317"/>
          </a:xfrm>
          <a:prstGeom prst="rect">
            <a:avLst/>
          </a:prstGeo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4479" y="2287320"/>
            <a:ext cx="6934200" cy="97839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260" y="5949280"/>
            <a:ext cx="2340260" cy="648072"/>
          </a:xfrm>
          <a:prstGeom prst="rect">
            <a:avLst/>
          </a:prstGeom>
        </p:spPr>
      </p:pic>
      <p:sp>
        <p:nvSpPr>
          <p:cNvPr id="7" name="Rectángulo 7"/>
          <p:cNvSpPr/>
          <p:nvPr/>
        </p:nvSpPr>
        <p:spPr>
          <a:xfrm>
            <a:off x="1" y="1835150"/>
            <a:ext cx="259689" cy="1430564"/>
          </a:xfrm>
          <a:prstGeom prst="rect">
            <a:avLst/>
          </a:prstGeom>
          <a:solidFill>
            <a:srgbClr val="EFA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7 Rectángulo"/>
          <p:cNvSpPr/>
          <p:nvPr userDrawn="1"/>
        </p:nvSpPr>
        <p:spPr>
          <a:xfrm>
            <a:off x="7825563" y="12700"/>
            <a:ext cx="2066679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7"/>
          <p:cNvSpPr/>
          <p:nvPr userDrawn="1"/>
        </p:nvSpPr>
        <p:spPr>
          <a:xfrm>
            <a:off x="0" y="1835150"/>
            <a:ext cx="239713" cy="1430564"/>
          </a:xfrm>
          <a:prstGeom prst="rect">
            <a:avLst/>
          </a:prstGeom>
          <a:solidFill>
            <a:srgbClr val="EFA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95300" y="1078523"/>
            <a:ext cx="8915400" cy="5141425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None/>
              <a:defRPr sz="2000"/>
            </a:lvl1pPr>
            <a:lvl2pPr marL="914400" indent="-457200">
              <a:buFont typeface="+mj-lt"/>
              <a:buAutoNum type="arabicPeriod"/>
              <a:defRPr sz="2000"/>
            </a:lvl2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495300" y="393580"/>
            <a:ext cx="1500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LOGROS</a:t>
            </a:r>
            <a:endParaRPr lang="es-MX" sz="2400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ángulo 8"/>
          <p:cNvSpPr/>
          <p:nvPr/>
        </p:nvSpPr>
        <p:spPr>
          <a:xfrm>
            <a:off x="9684148" y="487363"/>
            <a:ext cx="235611" cy="474662"/>
          </a:xfrm>
          <a:prstGeom prst="rect">
            <a:avLst/>
          </a:prstGeom>
          <a:solidFill>
            <a:srgbClr val="EFA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1443" y="332656"/>
            <a:ext cx="482730" cy="654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8"/>
          <p:cNvSpPr/>
          <p:nvPr/>
        </p:nvSpPr>
        <p:spPr>
          <a:xfrm>
            <a:off x="9684148" y="487363"/>
            <a:ext cx="235611" cy="474662"/>
          </a:xfrm>
          <a:prstGeom prst="rect">
            <a:avLst/>
          </a:prstGeom>
          <a:solidFill>
            <a:srgbClr val="EFA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101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5300" y="1078523"/>
            <a:ext cx="8915400" cy="514142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1443" y="332656"/>
            <a:ext cx="482730" cy="654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8"/>
          <p:cNvSpPr/>
          <p:nvPr/>
        </p:nvSpPr>
        <p:spPr>
          <a:xfrm>
            <a:off x="9684148" y="487363"/>
            <a:ext cx="235611" cy="474662"/>
          </a:xfrm>
          <a:prstGeom prst="rect">
            <a:avLst/>
          </a:prstGeom>
          <a:solidFill>
            <a:srgbClr val="EFA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101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95300" y="1078523"/>
            <a:ext cx="4375150" cy="51414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35550" y="1078523"/>
            <a:ext cx="4375150" cy="51414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1443" y="332656"/>
            <a:ext cx="482730" cy="654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 BIBLIO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8"/>
          <p:cNvSpPr/>
          <p:nvPr/>
        </p:nvSpPr>
        <p:spPr>
          <a:xfrm>
            <a:off x="9684148" y="487363"/>
            <a:ext cx="235611" cy="474662"/>
          </a:xfrm>
          <a:prstGeom prst="rect">
            <a:avLst/>
          </a:prstGeom>
          <a:solidFill>
            <a:srgbClr val="EFA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95300" y="1078523"/>
            <a:ext cx="8915400" cy="5141425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rabicPeriod"/>
              <a:defRPr sz="2000"/>
            </a:lvl2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495301" y="393580"/>
            <a:ext cx="5022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smtClean="0">
                <a:solidFill>
                  <a:srgbClr val="FFC000"/>
                </a:solidFill>
                <a:effectLst/>
                <a:latin typeface="Arial" pitchFamily="34" charset="0"/>
                <a:cs typeface="Arial" pitchFamily="34" charset="0"/>
              </a:rPr>
              <a:t>REFERENCIAS BIBLIOGRÁFICAS</a:t>
            </a:r>
            <a:endParaRPr lang="es-MX" sz="2400" dirty="0">
              <a:solidFill>
                <a:srgbClr val="FFC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1443" y="332656"/>
            <a:ext cx="482730" cy="654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IAS BIBLIOGRA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8"/>
          <p:cNvSpPr/>
          <p:nvPr/>
        </p:nvSpPr>
        <p:spPr>
          <a:xfrm>
            <a:off x="9684148" y="487363"/>
            <a:ext cx="235611" cy="474662"/>
          </a:xfrm>
          <a:prstGeom prst="rect">
            <a:avLst/>
          </a:prstGeom>
          <a:solidFill>
            <a:srgbClr val="EFA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95300" y="1078523"/>
            <a:ext cx="8915400" cy="5141425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rabicPeriod"/>
              <a:defRPr sz="2000"/>
            </a:lvl2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495300" y="393580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smtClean="0">
                <a:solidFill>
                  <a:srgbClr val="FFC000"/>
                </a:solidFill>
                <a:effectLst/>
                <a:latin typeface="Arial" pitchFamily="34" charset="0"/>
                <a:cs typeface="Arial" pitchFamily="34" charset="0"/>
              </a:rPr>
              <a:t>CONCLUSIONES</a:t>
            </a:r>
            <a:endParaRPr lang="es-MX" sz="2400" dirty="0">
              <a:solidFill>
                <a:srgbClr val="FFC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1443" y="332656"/>
            <a:ext cx="482730" cy="654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8"/>
          <p:cNvSpPr/>
          <p:nvPr/>
        </p:nvSpPr>
        <p:spPr>
          <a:xfrm>
            <a:off x="9658351" y="482601"/>
            <a:ext cx="259689" cy="492125"/>
          </a:xfrm>
          <a:prstGeom prst="rect">
            <a:avLst/>
          </a:prstGeom>
          <a:solidFill>
            <a:srgbClr val="EFA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101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1443" y="332656"/>
            <a:ext cx="482730" cy="654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77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77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l="-9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0" r:id="rId8"/>
    <p:sldLayoutId id="2147483671" r:id="rId9"/>
  </p:sldLayoutIdLst>
  <p:transition>
    <p:wipe dir="r"/>
  </p:transition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 cap="all">
          <a:solidFill>
            <a:srgbClr val="EFA82F"/>
          </a:solidFill>
          <a:latin typeface="Arial"/>
          <a:ea typeface="ＭＳ Ｐゴシック" charset="-128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EFA82F"/>
          </a:solidFill>
          <a:latin typeface="Arial" pitchFamily="34" charset="0"/>
          <a:ea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EFA82F"/>
          </a:solidFill>
          <a:latin typeface="Arial" pitchFamily="34" charset="0"/>
          <a:ea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EFA82F"/>
          </a:solidFill>
          <a:latin typeface="Arial" pitchFamily="34" charset="0"/>
          <a:ea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EFA82F"/>
          </a:solidFill>
          <a:latin typeface="Arial" pitchFamily="34" charset="0"/>
          <a:ea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EFA82F"/>
          </a:solidFill>
          <a:latin typeface="Arial" pitchFamily="34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EFA82F"/>
          </a:solidFill>
          <a:latin typeface="Arial" pitchFamily="34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EFA82F"/>
          </a:solidFill>
          <a:latin typeface="Arial" pitchFamily="34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EFA82F"/>
          </a:solidFill>
          <a:latin typeface="Arial" pitchFamily="34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EFA82F"/>
        </a:buClr>
        <a:buFont typeface="Arial" pitchFamily="34" charset="0"/>
        <a:buChar char="•"/>
        <a:defRPr sz="1600" kern="1200">
          <a:solidFill>
            <a:srgbClr val="676767"/>
          </a:solidFill>
          <a:latin typeface="Arial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EFA82F"/>
        </a:buClr>
        <a:buFont typeface="Arial" pitchFamily="34" charset="0"/>
        <a:buChar char="•"/>
        <a:defRPr sz="1600" kern="1200">
          <a:solidFill>
            <a:srgbClr val="676767"/>
          </a:solidFill>
          <a:latin typeface="Arial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FA82F"/>
        </a:buClr>
        <a:buFont typeface="Arial" pitchFamily="34" charset="0"/>
        <a:buChar char="•"/>
        <a:defRPr sz="1600" kern="1200">
          <a:solidFill>
            <a:srgbClr val="676767"/>
          </a:solidFill>
          <a:latin typeface="Arial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FA82F"/>
        </a:buClr>
        <a:buFont typeface="Arial" pitchFamily="34" charset="0"/>
        <a:buChar char="•"/>
        <a:defRPr sz="1600" kern="1200">
          <a:solidFill>
            <a:srgbClr val="676767"/>
          </a:solidFill>
          <a:latin typeface="Arial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FA82F"/>
        </a:buClr>
        <a:buFont typeface="Arial" pitchFamily="34" charset="0"/>
        <a:buChar char="•"/>
        <a:defRPr sz="1600" kern="1200">
          <a:solidFill>
            <a:srgbClr val="676767"/>
          </a:solidFill>
          <a:latin typeface="Arial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png"/><Relationship Id="rId5" Type="http://schemas.openxmlformats.org/officeDocument/2006/relationships/image" Target="../media/image25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sicarecreativa.com/" TargetMode="External"/><Relationship Id="rId2" Type="http://schemas.openxmlformats.org/officeDocument/2006/relationships/hyperlink" Target="http://www.sc.ehu.es/sbweb/fisica/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rationaltheorist.org/2008_06_01_archive.html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14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6.wmf"/><Relationship Id="rId3" Type="http://schemas.openxmlformats.org/officeDocument/2006/relationships/image" Target="../media/image17.png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0.wmf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2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png"/><Relationship Id="rId11" Type="http://schemas.openxmlformats.org/officeDocument/2006/relationships/image" Target="../media/image19.wmf"/><Relationship Id="rId5" Type="http://schemas.openxmlformats.org/officeDocument/2006/relationships/image" Target="../media/image29.png"/><Relationship Id="rId15" Type="http://schemas.openxmlformats.org/officeDocument/2006/relationships/image" Target="../media/image21.wmf"/><Relationship Id="rId10" Type="http://schemas.openxmlformats.org/officeDocument/2006/relationships/oleObject" Target="../embeddings/oleObject8.bin"/><Relationship Id="rId4" Type="http://schemas.openxmlformats.org/officeDocument/2006/relationships/image" Target="../media/image28.png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76" y="1803569"/>
            <a:ext cx="4678666" cy="4449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560512" y="2132856"/>
            <a:ext cx="3744416" cy="3791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400" dirty="0">
                <a:solidFill>
                  <a:schemeClr val="tx1"/>
                </a:solidFill>
              </a:rPr>
              <a:t>Movimiento Armónico Simple (MAS). </a:t>
            </a:r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 smtClean="0">
                <a:solidFill>
                  <a:schemeClr val="tx1"/>
                </a:solidFill>
              </a:rPr>
              <a:t>Cinemática </a:t>
            </a:r>
            <a:r>
              <a:rPr lang="es-ES" sz="2400" dirty="0">
                <a:solidFill>
                  <a:schemeClr val="tx1"/>
                </a:solidFill>
              </a:rPr>
              <a:t>del MAS. Dinámica del MAS. Energía de un oscilador armónico simple.</a:t>
            </a:r>
            <a:endParaRPr lang="es-PE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548194" y="760506"/>
            <a:ext cx="6645166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04975" indent="-1704975"/>
            <a:r>
              <a:rPr lang="es-P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 </a:t>
            </a:r>
            <a:r>
              <a:rPr lang="es-PE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03:  MOVIMIENTO ARMONICO SIMPLE</a:t>
            </a:r>
            <a:endParaRPr lang="es-P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92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1568624" y="836712"/>
            <a:ext cx="194421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smtClean="0">
                <a:solidFill>
                  <a:schemeClr val="tx1"/>
                </a:solidFill>
              </a:rPr>
              <a:t>EJERCICIOS</a:t>
            </a:r>
            <a:endParaRPr lang="es-PE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28464" y="1700808"/>
                <a:ext cx="4953000" cy="20313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:r>
                  <a:rPr lang="es-PE" dirty="0" smtClean="0"/>
                  <a:t>Un bloque de masa m se conecta a dos resortes de constantes de fuerza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P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P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P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PE" dirty="0" smtClean="0"/>
                  <a:t> </a:t>
                </a:r>
                <a:r>
                  <a:rPr lang="es-PE" dirty="0"/>
                  <a:t>de dos maneras como se muestra en la Figura </a:t>
                </a:r>
                <a:r>
                  <a:rPr lang="es-PE" dirty="0" smtClean="0"/>
                  <a:t>. </a:t>
                </a:r>
                <a:r>
                  <a:rPr lang="es-PE" dirty="0"/>
                  <a:t>En ambos casos, el bloque se mueve sobre una mesa sin fricción después de ser desplazado del equilibrio </a:t>
                </a:r>
                <a:r>
                  <a:rPr lang="es-PE" dirty="0" smtClean="0"/>
                  <a:t>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P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E" dirty="0" smtClean="0"/>
                  <a:t> y </a:t>
                </a:r>
                <a:r>
                  <a:rPr lang="es-PE" dirty="0"/>
                  <a:t>liberado. </a:t>
                </a:r>
                <a:r>
                  <a:rPr lang="es-PE" dirty="0" smtClean="0"/>
                  <a:t>Determine la ecuación de movimiento </a:t>
                </a:r>
                <a:r>
                  <a:rPr lang="es-PE" dirty="0"/>
                  <a:t>en los dos </a:t>
                </a:r>
                <a:r>
                  <a:rPr lang="es-PE" dirty="0" smtClean="0"/>
                  <a:t>casos.</a:t>
                </a:r>
                <a:endParaRPr lang="es-PE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64" y="1700808"/>
                <a:ext cx="4953000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984" t="-1502" r="-984" b="-3904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3643458"/>
            <a:ext cx="3096344" cy="299843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5313040" y="1700808"/>
            <a:ext cx="44644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/>
              <a:t>Un objeto unido a un muelle vibra con un simple movimiento armónico como se describe en la </a:t>
            </a:r>
            <a:r>
              <a:rPr lang="es-PE" dirty="0" smtClean="0"/>
              <a:t>Figura. </a:t>
            </a:r>
            <a:r>
              <a:rPr lang="es-PE" dirty="0"/>
              <a:t>Para este movimiento, encontrar (a) la amplitud, (b) el período, (c) la frecuencia angular, (d) la velocidad máxima, (e) la aceleración máxima, y (f) una ecuación para su posición x en función del tiempo.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64" y="3933056"/>
            <a:ext cx="368668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712640" y="803569"/>
            <a:ext cx="3528392" cy="609582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ENERGÍA EN EL MAS</a:t>
            </a:r>
            <a:endParaRPr lang="es-PE" sz="2400" b="1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804060"/>
            <a:ext cx="8136904" cy="2956314"/>
          </a:xfrm>
          <a:prstGeom prst="rect">
            <a:avLst/>
          </a:prstGeom>
        </p:spPr>
      </p:pic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152312"/>
              </p:ext>
            </p:extLst>
          </p:nvPr>
        </p:nvGraphicFramePr>
        <p:xfrm>
          <a:off x="2216696" y="2895909"/>
          <a:ext cx="213201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cuación" r:id="rId4" imgW="1066680" imgH="419040" progId="Equation.3">
                  <p:embed/>
                </p:oleObj>
              </mc:Choice>
              <mc:Fallback>
                <p:oleObj name="Ecuación" r:id="rId4" imgW="1066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696" y="2895909"/>
                        <a:ext cx="2132013" cy="81121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42"/>
              <p:cNvSpPr txBox="1"/>
              <p:nvPr/>
            </p:nvSpPr>
            <p:spPr bwMode="auto">
              <a:xfrm>
                <a:off x="590983" y="1606752"/>
                <a:ext cx="8127532" cy="806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𝑃𝐸</m:t>
                          </m:r>
                        </m:sub>
                      </m:sSub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limLow>
                        <m:limLow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s-ES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lang="es-E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</m:t>
                                  </m:r>
                                </m:e>
                                <m:sup>
                                  <m:r>
                                    <a:rPr lang="es-PE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sSup>
                            <m:sSupPr>
                              <m:ctrlP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limLow>
                        <m:limLow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s-PE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P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sSup>
                            <m:sSupPr>
                              <m:ctrlP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7" name="Object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983" y="1606752"/>
                <a:ext cx="8127532" cy="8062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42"/>
              <p:cNvSpPr txBox="1"/>
              <p:nvPr/>
            </p:nvSpPr>
            <p:spPr bwMode="auto">
              <a:xfrm>
                <a:off x="257103" y="2221104"/>
                <a:ext cx="554570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P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s-P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s-E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en</m:t>
                          </m:r>
                        </m:e>
                        <m:sup>
                          <m:r>
                            <a:rPr lang="es-P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s-P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18" name="Object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103" y="2221104"/>
                <a:ext cx="5545702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42"/>
              <p:cNvSpPr txBox="1"/>
              <p:nvPr/>
            </p:nvSpPr>
            <p:spPr bwMode="auto">
              <a:xfrm>
                <a:off x="5503310" y="2212870"/>
                <a:ext cx="4411487" cy="6036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𝑠𝑒𝑛</m:t>
                              </m:r>
                            </m:e>
                            <m:sup>
                              <m:r>
                                <a:rPr lang="es-PE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s-PE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21" name="Object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3310" y="2212870"/>
                <a:ext cx="4411487" cy="6036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to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474322"/>
              </p:ext>
            </p:extLst>
          </p:nvPr>
        </p:nvGraphicFramePr>
        <p:xfrm>
          <a:off x="5548313" y="2859088"/>
          <a:ext cx="264001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cuación" r:id="rId9" imgW="1320480" imgH="393480" progId="Equation.3">
                  <p:embed/>
                </p:oleObj>
              </mc:Choice>
              <mc:Fallback>
                <p:oleObj name="Ecuación" r:id="rId9" imgW="1320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313" y="2859088"/>
                        <a:ext cx="2640012" cy="7620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4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666689" y="736501"/>
            <a:ext cx="2912607" cy="565714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smtClean="0">
                <a:solidFill>
                  <a:schemeClr val="tx1"/>
                </a:solidFill>
              </a:rPr>
              <a:t>DINÁMICA DEL MAS</a:t>
            </a:r>
            <a:endParaRPr lang="es-PE" sz="2400" b="1" dirty="0">
              <a:solidFill>
                <a:schemeClr val="tx1"/>
              </a:solidFill>
            </a:endParaRPr>
          </a:p>
        </p:txBody>
      </p:sp>
      <p:pic>
        <p:nvPicPr>
          <p:cNvPr id="17" name="Picture 22" descr="F14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3" y="2420888"/>
            <a:ext cx="3273425" cy="404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rueda de balance">
            <a:extLst>
              <a:ext uri="{FF2B5EF4-FFF2-40B4-BE49-F238E27FC236}">
                <a16:creationId xmlns="" xmlns:a16="http://schemas.microsoft.com/office/drawing/2014/main" id="{A66161A1-18E2-46EA-BEE8-EAAAA4F5B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t="2835" r="2596" b="3985"/>
          <a:stretch/>
        </p:blipFill>
        <p:spPr bwMode="auto">
          <a:xfrm>
            <a:off x="3832076" y="3347966"/>
            <a:ext cx="2366392" cy="209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figure13_22">
            <a:extLst>
              <a:ext uri="{FF2B5EF4-FFF2-40B4-BE49-F238E27FC236}">
                <a16:creationId xmlns="" xmlns:a16="http://schemas.microsoft.com/office/drawing/2014/main" id="{8BAB5205-16ED-448F-A171-7BA7F8560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6" r="24217" b="4250"/>
          <a:stretch/>
        </p:blipFill>
        <p:spPr bwMode="auto">
          <a:xfrm>
            <a:off x="6537176" y="2146138"/>
            <a:ext cx="3232764" cy="449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/>
          <p:cNvSpPr txBox="1"/>
          <p:nvPr/>
        </p:nvSpPr>
        <p:spPr>
          <a:xfrm>
            <a:off x="488504" y="1916832"/>
            <a:ext cx="263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PÉNDULO SIMPLE </a:t>
            </a:r>
            <a:endParaRPr lang="es-PE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698028" y="2780928"/>
            <a:ext cx="263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PÉNDULO DE TORSIÓN</a:t>
            </a:r>
            <a:endParaRPr lang="es-PE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6836314" y="1732166"/>
            <a:ext cx="263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PÉNDULO FÍSICO</a:t>
            </a:r>
            <a:endParaRPr lang="es-P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4048927" y="5647326"/>
                <a:ext cx="248824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h𝑒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´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PE" sz="2800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927" y="5647326"/>
                <a:ext cx="248824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39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1546412" y="813699"/>
            <a:ext cx="3046548" cy="5270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smtClean="0">
                <a:solidFill>
                  <a:schemeClr val="tx1"/>
                </a:solidFill>
              </a:rPr>
              <a:t>EJERCICIOS</a:t>
            </a:r>
            <a:endParaRPr lang="es-PE" sz="2400" b="1" dirty="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72480" y="1774203"/>
            <a:ext cx="5040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500" dirty="0">
                <a:latin typeface="Arial" panose="020B0604020202020204" pitchFamily="34" charset="0"/>
                <a:cs typeface="Arial" panose="020B0604020202020204" pitchFamily="34" charset="0"/>
              </a:rPr>
              <a:t>Una varilla rígida muy ligera de longitud 0.500 m se extiende directamente desde un extremo de un </a:t>
            </a:r>
            <a:r>
              <a:rPr lang="es-PE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metro. </a:t>
            </a:r>
            <a:r>
              <a:rPr lang="es-PE" sz="1500" dirty="0">
                <a:latin typeface="Arial" panose="020B0604020202020204" pitchFamily="34" charset="0"/>
                <a:cs typeface="Arial" panose="020B0604020202020204" pitchFamily="34" charset="0"/>
              </a:rPr>
              <a:t>La combinación se suspende de un pivote en el extremo superior de la varilla, como se muestra en la </a:t>
            </a:r>
            <a:r>
              <a:rPr lang="es-PE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Figura. </a:t>
            </a:r>
            <a:r>
              <a:rPr lang="es-PE" sz="1500" dirty="0">
                <a:latin typeface="Arial" panose="020B0604020202020204" pitchFamily="34" charset="0"/>
                <a:cs typeface="Arial" panose="020B0604020202020204" pitchFamily="34" charset="0"/>
              </a:rPr>
              <a:t>La combinación se extrae por un pequeño ángulo y se libera. (a) Determinar el período de oscilación del sistema. (b) ¿En qué porcentaje difiere el período del péndulo simple </a:t>
            </a:r>
            <a:r>
              <a:rPr lang="es-PE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de 1,00 </a:t>
            </a:r>
            <a:r>
              <a:rPr lang="es-PE" sz="1500" dirty="0">
                <a:latin typeface="Arial" panose="020B0604020202020204" pitchFamily="34" charset="0"/>
                <a:cs typeface="Arial" panose="020B0604020202020204" pitchFamily="34" charset="0"/>
              </a:rPr>
              <a:t>m de largo?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673080" y="1774203"/>
            <a:ext cx="40606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PE" sz="1400" spc="-2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</a:t>
            </a:r>
            <a:r>
              <a:rPr lang="es-PE" sz="1400" spc="-2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balanceo de reloj </a:t>
            </a:r>
            <a:r>
              <a:rPr lang="es-PE" sz="1400" spc="-2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(ver figura) </a:t>
            </a:r>
            <a:r>
              <a:rPr lang="es-PE" sz="1400" spc="-2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tiene un período de oscilación de </a:t>
            </a:r>
            <a:r>
              <a:rPr lang="es-PE" sz="1400" spc="-2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0,250 </a:t>
            </a:r>
            <a:r>
              <a:rPr lang="es-PE" sz="1400" spc="-2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s. La rueda se construye de modo que su masa de </a:t>
            </a:r>
            <a:r>
              <a:rPr lang="es-PE" sz="1400" spc="-2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20,0 </a:t>
            </a:r>
            <a:r>
              <a:rPr lang="es-PE" sz="1400" spc="-2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 se concentra alrededor de un borde de radio </a:t>
            </a:r>
            <a:r>
              <a:rPr lang="es-PE" sz="1400" spc="-2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0,500 </a:t>
            </a:r>
            <a:r>
              <a:rPr lang="es-PE" sz="1400" spc="-2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cm. </a:t>
            </a:r>
            <a:r>
              <a:rPr lang="es-PE" sz="1400" spc="-2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Determine </a:t>
            </a:r>
            <a:r>
              <a:rPr lang="es-PE" sz="1400" spc="-2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(a) el momento de inercia de la rueda y (b) ¿La constante de torsión del resorte unido?</a:t>
            </a:r>
            <a:endParaRPr lang="es-PE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3953538"/>
            <a:ext cx="1505160" cy="26292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60" y="3429000"/>
            <a:ext cx="2448915" cy="29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1546412" y="813699"/>
            <a:ext cx="2254460" cy="5270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smtClean="0">
                <a:solidFill>
                  <a:schemeClr val="tx1"/>
                </a:solidFill>
              </a:rPr>
              <a:t>EJERCICIO</a:t>
            </a:r>
            <a:endParaRPr lang="es-PE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200472" y="1725402"/>
                <a:ext cx="4536504" cy="2954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E" dirty="0" smtClean="0"/>
                  <a:t>Un péndulo de longitud L y masa M tiene un resorte de fuerza constante k conectado a ella a una distancia h por debajo de su punto de suspensión (ver figura). </a:t>
                </a:r>
                <a:r>
                  <a:rPr lang="es-PE" dirty="0"/>
                  <a:t>Encuentre </a:t>
                </a:r>
                <a:r>
                  <a:rPr lang="es-PE" dirty="0" smtClean="0"/>
                  <a:t>(a) la </a:t>
                </a:r>
                <a:r>
                  <a:rPr lang="es-PE" dirty="0"/>
                  <a:t>frecuencia de vibración del sistema para valores pequeños de la amplitud </a:t>
                </a:r>
                <a:r>
                  <a:rPr lang="es-PE" dirty="0" smtClean="0"/>
                  <a:t>(</a:t>
                </a:r>
                <a:r>
                  <a:rPr lang="el-G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s-PE" dirty="0" smtClean="0"/>
                  <a:t> </a:t>
                </a:r>
                <a:r>
                  <a:rPr lang="es-PE" dirty="0"/>
                  <a:t>pequeño</a:t>
                </a:r>
                <a:r>
                  <a:rPr lang="es-PE" dirty="0" smtClean="0"/>
                  <a:t>) (b) la energía del oscilador si la amplitud angular de oscilación 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r>
                  <a:rPr lang="es-PE" dirty="0" smtClean="0"/>
                  <a:t>. </a:t>
                </a:r>
                <a:r>
                  <a:rPr lang="es-PE" dirty="0"/>
                  <a:t>Suponga que la barra de suspensión vertical de longitud L es rígida, pero ignore su masa.</a:t>
                </a: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72" y="1725402"/>
                <a:ext cx="4536504" cy="2954463"/>
              </a:xfrm>
              <a:prstGeom prst="rect">
                <a:avLst/>
              </a:prstGeom>
              <a:blipFill rotWithShape="0">
                <a:blip r:embed="rId2"/>
                <a:stretch>
                  <a:fillRect l="-1210" t="-1031" r="-1075" b="-2268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4677747"/>
            <a:ext cx="1296144" cy="1965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880992" y="1737590"/>
                <a:ext cx="4953000" cy="25853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:r>
                  <a:rPr lang="es-PE" dirty="0"/>
                  <a:t>Un disco más pequeño de radio r y masa m se fija rígidamente a la cara de un segundo disco más grande de radio R y masa M como se muestra en la </a:t>
                </a:r>
                <a:r>
                  <a:rPr lang="es-PE" dirty="0" smtClean="0"/>
                  <a:t>Figura. </a:t>
                </a:r>
                <a:r>
                  <a:rPr lang="es-PE" dirty="0"/>
                  <a:t>El centro del disco pequeño se encuentra en el borde del disco grande. El disco grande se monta en su centro en un eje sin fricción. El conjunto se gira a través de un pequeño </a:t>
                </a:r>
                <a:r>
                  <a:rPr lang="es-PE" dirty="0" smtClean="0"/>
                  <a:t>ángulo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PE" dirty="0" smtClean="0"/>
                  <a:t> desde </a:t>
                </a:r>
                <a:r>
                  <a:rPr lang="es-PE" dirty="0"/>
                  <a:t>su posición de equilibrio y se libera. (a) </a:t>
                </a:r>
                <a:r>
                  <a:rPr lang="es-PE" dirty="0" smtClean="0"/>
                  <a:t>Determine la energía del oscilador.</a:t>
                </a:r>
                <a:endParaRPr lang="es-PE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92" y="1737590"/>
                <a:ext cx="4953000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108" t="-1179" r="-985" b="-283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4315230"/>
            <a:ext cx="214342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7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784648" y="954706"/>
            <a:ext cx="2088232" cy="388265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smtClean="0">
                <a:solidFill>
                  <a:schemeClr val="tx1"/>
                </a:solidFill>
              </a:rPr>
              <a:t>EJERCICIO</a:t>
            </a:r>
            <a:endParaRPr lang="es-PE" sz="2400" b="1" dirty="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52654" y="1668862"/>
            <a:ext cx="44123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/>
              <a:t>Una varilla delgada de </a:t>
            </a:r>
            <a:r>
              <a:rPr lang="es-PE" dirty="0" smtClean="0"/>
              <a:t>3,00 kg </a:t>
            </a:r>
            <a:r>
              <a:rPr lang="es-PE" dirty="0"/>
              <a:t>AB se atornilla a un disco uniforme de </a:t>
            </a:r>
            <a:r>
              <a:rPr lang="es-PE" dirty="0" smtClean="0"/>
              <a:t>5,00 kg</a:t>
            </a:r>
            <a:r>
              <a:rPr lang="es-PE" dirty="0"/>
              <a:t>. Un resorte de constante 280 N/m se conecta al disco y se desconecta en la posición mostrada. Si el extremo B de la varilla se da un pequeño desplazamiento y liberado, determinar el período de vibración del sistema.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3866974"/>
            <a:ext cx="2753109" cy="27245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5169024" y="1623939"/>
                <a:ext cx="4448944" cy="2400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PE" dirty="0" smtClean="0"/>
                  <a:t>Una varilla </a:t>
                </a:r>
                <a:r>
                  <a:rPr lang="es-PE" dirty="0"/>
                  <a:t>CD </a:t>
                </a:r>
                <a:r>
                  <a:rPr lang="es-PE" dirty="0" smtClean="0"/>
                  <a:t>uniforme </a:t>
                </a:r>
                <a:r>
                  <a:rPr lang="es-PE" dirty="0"/>
                  <a:t>de </a:t>
                </a:r>
                <a:r>
                  <a:rPr lang="es-PE" dirty="0" smtClean="0"/>
                  <a:t>10,0 lb </a:t>
                </a:r>
                <a:r>
                  <a:rPr lang="es-PE" dirty="0"/>
                  <a:t>es soldado en C a un eje de masa insignificante que es soldado a los centros de dos discos uniformes de </a:t>
                </a:r>
                <a:r>
                  <a:rPr lang="es-PE" dirty="0" smtClean="0"/>
                  <a:t>20,0lb </a:t>
                </a:r>
                <a:r>
                  <a:rPr lang="es-PE" dirty="0"/>
                  <a:t>A y B. Sabiendo que los discos ruedan sin deslizamiento, determinar </a:t>
                </a:r>
                <a:r>
                  <a:rPr lang="es-PE" dirty="0" smtClean="0"/>
                  <a:t>la energía del oscilador </a:t>
                </a:r>
                <a:r>
                  <a:rPr lang="es-PE" dirty="0"/>
                  <a:t>mostrado en </a:t>
                </a:r>
                <a:r>
                  <a:rPr lang="es-PE" dirty="0" err="1"/>
                  <a:t>Joules</a:t>
                </a:r>
                <a:r>
                  <a:rPr lang="es-PE" dirty="0"/>
                  <a:t> </a:t>
                </a:r>
                <a:r>
                  <a:rPr lang="es-PE" dirty="0" smtClean="0"/>
                  <a:t>si su </a:t>
                </a:r>
                <a:r>
                  <a:rPr lang="es-PE" dirty="0" smtClean="0"/>
                  <a:t>amplitud de oscilación angular 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P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P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r>
                  <a:rPr lang="es-PE" dirty="0" smtClean="0"/>
                  <a:t>.</a:t>
                </a:r>
                <a:endParaRPr lang="es-PE" dirty="0"/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24" y="1623939"/>
                <a:ext cx="4448944" cy="2400465"/>
              </a:xfrm>
              <a:prstGeom prst="rect">
                <a:avLst/>
              </a:prstGeom>
              <a:blipFill rotWithShape="0">
                <a:blip r:embed="rId3"/>
                <a:stretch>
                  <a:fillRect l="-1233" t="-1269" r="-1096" b="-76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4068813"/>
            <a:ext cx="2592288" cy="26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0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736976" y="1988840"/>
            <a:ext cx="4896544" cy="33843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buFont typeface="+mj-lt"/>
              <a:buAutoNum type="alphaUcPeriod"/>
            </a:pPr>
            <a:r>
              <a:rPr lang="es-P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 movimiento periódico, oscilatorio, rectilíneo </a:t>
            </a:r>
            <a:r>
              <a:rPr lang="es-PE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ocasionada </a:t>
            </a:r>
            <a:r>
              <a:rPr lang="es-P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una fuerza recuperadora y en una superficie libre de </a:t>
            </a:r>
            <a:r>
              <a:rPr lang="es-PE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fricción.</a:t>
            </a:r>
            <a:endParaRPr lang="es-PE" sz="2000" dirty="0">
              <a:solidFill>
                <a:schemeClr val="tx1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s-MX" sz="2000" dirty="0" smtClean="0">
                <a:solidFill>
                  <a:schemeClr val="tx1"/>
                </a:solidFill>
              </a:rPr>
              <a:t>La energía almacenada en un oscilador ideal es constante</a:t>
            </a:r>
          </a:p>
          <a:p>
            <a:pPr algn="just">
              <a:spcAft>
                <a:spcPts val="1200"/>
              </a:spcAft>
            </a:pPr>
            <a:r>
              <a:rPr lang="es-PE" sz="2000" dirty="0" smtClean="0">
                <a:solidFill>
                  <a:schemeClr val="tx1"/>
                </a:solidFill>
              </a:rPr>
              <a:t>El periodo de oscilación en un MAS no depende de la amplitud.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1640633" y="980728"/>
            <a:ext cx="3096343" cy="504056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smtClean="0">
                <a:solidFill>
                  <a:schemeClr val="tx1"/>
                </a:solidFill>
              </a:rPr>
              <a:t>CONCLUSIONES</a:t>
            </a:r>
            <a:endParaRPr lang="es-PE" sz="2400" b="1" dirty="0">
              <a:solidFill>
                <a:schemeClr val="tx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988840"/>
            <a:ext cx="3739432" cy="39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640633" y="980728"/>
            <a:ext cx="3312367" cy="504056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smtClean="0">
                <a:solidFill>
                  <a:schemeClr val="tx1"/>
                </a:solidFill>
              </a:rPr>
              <a:t>METACOGNICIÓN</a:t>
            </a:r>
            <a:endParaRPr lang="es-PE" sz="2400" b="1" dirty="0">
              <a:solidFill>
                <a:schemeClr val="tx1"/>
              </a:solidFill>
            </a:endParaRPr>
          </a:p>
        </p:txBody>
      </p:sp>
      <p:sp>
        <p:nvSpPr>
          <p:cNvPr id="8" name="Bocadillo: rectángulo con esquinas redondeadas 1">
            <a:extLst>
              <a:ext uri="{FF2B5EF4-FFF2-40B4-BE49-F238E27FC236}">
                <a16:creationId xmlns:a16="http://schemas.microsoft.com/office/drawing/2014/main" xmlns="" id="{82BC446B-F639-467D-A250-25259F9EF4B8}"/>
              </a:ext>
            </a:extLst>
          </p:cNvPr>
          <p:cNvSpPr/>
          <p:nvPr/>
        </p:nvSpPr>
        <p:spPr>
          <a:xfrm>
            <a:off x="992560" y="2420888"/>
            <a:ext cx="7488832" cy="2664296"/>
          </a:xfrm>
          <a:prstGeom prst="wedgeRoundRectCallout">
            <a:avLst>
              <a:gd name="adj1" fmla="val -17962"/>
              <a:gd name="adj2" fmla="val 48532"/>
              <a:gd name="adj3" fmla="val 16667"/>
            </a:avLst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tx1"/>
                </a:solidFill>
                <a:cs typeface="Arial" pitchFamily="34" charset="0"/>
              </a:rPr>
              <a:t>¿Por qué un sistema mecánico oscila?</a:t>
            </a:r>
            <a:endParaRPr lang="es-PE" sz="2400" dirty="0">
              <a:solidFill>
                <a:schemeClr val="tx1"/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tx1"/>
                </a:solidFill>
                <a:cs typeface="Arial" pitchFamily="34" charset="0"/>
              </a:rPr>
              <a:t>¿Cómo determinamos los periodos de oscilación de los sistemas mecánicos? </a:t>
            </a:r>
            <a:endParaRPr lang="es-PE" sz="2400" dirty="0">
              <a:solidFill>
                <a:schemeClr val="tx1"/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dirty="0" smtClean="0">
                <a:solidFill>
                  <a:schemeClr val="tx1"/>
                </a:solidFill>
                <a:cs typeface="Arial" pitchFamily="34" charset="0"/>
              </a:rPr>
              <a:t>¿En qué campos de la Ingeniera podríamos apreciar la aplicación del movimiento armónico simple?</a:t>
            </a:r>
            <a:endParaRPr lang="es-PE" sz="24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84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640633" y="980728"/>
            <a:ext cx="2448271" cy="504056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smtClean="0">
                <a:solidFill>
                  <a:schemeClr val="tx1"/>
                </a:solidFill>
              </a:rPr>
              <a:t>REFERENCIAS</a:t>
            </a:r>
            <a:endParaRPr lang="es-PE" sz="2800" b="1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72480" y="1700808"/>
            <a:ext cx="956151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u="sng" dirty="0" smtClean="0"/>
              <a:t>Bibliografía </a:t>
            </a:r>
            <a:r>
              <a:rPr lang="es-ES" sz="1600" b="1" u="sng" dirty="0"/>
              <a:t>Básica</a:t>
            </a:r>
            <a:r>
              <a:rPr lang="es-ES" sz="1600" b="1" u="sng" dirty="0" smtClean="0"/>
              <a:t>:</a:t>
            </a:r>
            <a:r>
              <a:rPr lang="es-ES" sz="1600" dirty="0"/>
              <a:t> </a:t>
            </a:r>
            <a:endParaRPr lang="es-PE" sz="1600" dirty="0"/>
          </a:p>
          <a:p>
            <a:r>
              <a:rPr lang="es-ES" sz="1600" dirty="0"/>
              <a:t>1. </a:t>
            </a:r>
            <a:r>
              <a:rPr lang="es-ES" sz="1600" b="1" dirty="0" err="1"/>
              <a:t>Serway</a:t>
            </a:r>
            <a:r>
              <a:rPr lang="es-ES" sz="1600" b="1" dirty="0"/>
              <a:t>, R. A. y </a:t>
            </a:r>
            <a:r>
              <a:rPr lang="es-ES" sz="1600" b="1" dirty="0" err="1"/>
              <a:t>Jewett</a:t>
            </a:r>
            <a:r>
              <a:rPr lang="es-ES" sz="1600" b="1" dirty="0"/>
              <a:t>, J. W.</a:t>
            </a:r>
            <a:r>
              <a:rPr lang="es-ES" sz="1600" dirty="0"/>
              <a:t> </a:t>
            </a:r>
            <a:r>
              <a:rPr lang="es-ES" sz="1600" i="1" dirty="0" err="1"/>
              <a:t>Fisica</a:t>
            </a:r>
            <a:r>
              <a:rPr lang="es-ES" sz="1600" i="1" dirty="0"/>
              <a:t> para Ciencias e </a:t>
            </a:r>
            <a:r>
              <a:rPr lang="es-ES" sz="1600" i="1" dirty="0" err="1"/>
              <a:t>Ingeneiría</a:t>
            </a:r>
            <a:r>
              <a:rPr lang="es-ES" sz="1600" i="1" dirty="0"/>
              <a:t>. </a:t>
            </a:r>
            <a:r>
              <a:rPr lang="es-ES" sz="1600" dirty="0"/>
              <a:t>México : </a:t>
            </a:r>
            <a:r>
              <a:rPr lang="es-ES" sz="1600" dirty="0" err="1"/>
              <a:t>Cengage</a:t>
            </a:r>
            <a:r>
              <a:rPr lang="es-ES" sz="1600" dirty="0"/>
              <a:t> </a:t>
            </a:r>
            <a:r>
              <a:rPr lang="es-ES" sz="1600" dirty="0" err="1"/>
              <a:t>Learning</a:t>
            </a:r>
            <a:r>
              <a:rPr lang="es-ES" sz="1600" dirty="0"/>
              <a:t>, 2015. Vol. I.</a:t>
            </a:r>
            <a:endParaRPr lang="es-PE" sz="1600" dirty="0"/>
          </a:p>
          <a:p>
            <a:r>
              <a:rPr lang="es-ES" sz="1600" dirty="0"/>
              <a:t>2. </a:t>
            </a:r>
            <a:r>
              <a:rPr lang="es-ES" sz="1600" b="1" dirty="0" err="1"/>
              <a:t>Resnick</a:t>
            </a:r>
            <a:r>
              <a:rPr lang="es-ES" sz="1600" b="1" dirty="0"/>
              <a:t>, R., </a:t>
            </a:r>
            <a:r>
              <a:rPr lang="es-ES" sz="1600" b="1" dirty="0" err="1"/>
              <a:t>Halliday</a:t>
            </a:r>
            <a:r>
              <a:rPr lang="es-ES" sz="1600" b="1" dirty="0"/>
              <a:t>, D. y </a:t>
            </a:r>
            <a:r>
              <a:rPr lang="es-ES" sz="1600" b="1" dirty="0" err="1"/>
              <a:t>Krane</a:t>
            </a:r>
            <a:r>
              <a:rPr lang="es-ES" sz="1600" b="1" dirty="0"/>
              <a:t>, K. S.</a:t>
            </a:r>
            <a:r>
              <a:rPr lang="es-ES" sz="1600" dirty="0"/>
              <a:t> </a:t>
            </a:r>
            <a:r>
              <a:rPr lang="es-ES" sz="1600" i="1" dirty="0"/>
              <a:t>Física. </a:t>
            </a:r>
            <a:r>
              <a:rPr lang="es-ES" sz="1600" dirty="0"/>
              <a:t>Quinta. México : </a:t>
            </a:r>
            <a:r>
              <a:rPr lang="es-ES" sz="1600" dirty="0" err="1"/>
              <a:t>Compañia</a:t>
            </a:r>
            <a:r>
              <a:rPr lang="es-ES" sz="1600" dirty="0"/>
              <a:t> editorial Continental, 2014. Vol. I.</a:t>
            </a:r>
            <a:endParaRPr lang="es-PE" sz="1600" dirty="0"/>
          </a:p>
          <a:p>
            <a:r>
              <a:rPr lang="es-ES" sz="1600" dirty="0"/>
              <a:t>3. </a:t>
            </a:r>
            <a:r>
              <a:rPr lang="es-ES" sz="1600" b="1" dirty="0" err="1"/>
              <a:t>Tipler</a:t>
            </a:r>
            <a:r>
              <a:rPr lang="es-ES" sz="1600" b="1" dirty="0"/>
              <a:t>, P. A. y Mosca, G.</a:t>
            </a:r>
            <a:r>
              <a:rPr lang="es-ES" sz="1600" dirty="0"/>
              <a:t> </a:t>
            </a:r>
            <a:r>
              <a:rPr lang="es-ES" sz="1600" i="1" dirty="0"/>
              <a:t>Física para la Ciencia y la Tecnología. </a:t>
            </a:r>
            <a:r>
              <a:rPr lang="es-ES" sz="1600" dirty="0"/>
              <a:t>Sexta. Barcelona : </a:t>
            </a:r>
            <a:r>
              <a:rPr lang="es-ES" sz="1600" dirty="0" err="1"/>
              <a:t>Reverté</a:t>
            </a:r>
            <a:r>
              <a:rPr lang="es-ES" sz="1600" dirty="0"/>
              <a:t> S.A., 2010. Vol. I.</a:t>
            </a:r>
            <a:endParaRPr lang="es-PE" sz="1600" dirty="0"/>
          </a:p>
          <a:p>
            <a:r>
              <a:rPr lang="es-ES" sz="1600" dirty="0"/>
              <a:t>4. </a:t>
            </a:r>
            <a:r>
              <a:rPr lang="es-ES" sz="1600" b="1" dirty="0" err="1"/>
              <a:t>Zemansky</a:t>
            </a:r>
            <a:r>
              <a:rPr lang="es-ES" sz="1600" b="1" dirty="0"/>
              <a:t>, M. W. y </a:t>
            </a:r>
            <a:r>
              <a:rPr lang="es-ES" sz="1600" b="1" dirty="0" err="1"/>
              <a:t>Freedman</a:t>
            </a:r>
            <a:r>
              <a:rPr lang="es-ES" sz="1600" b="1" dirty="0"/>
              <a:t>, R.A.</a:t>
            </a:r>
            <a:r>
              <a:rPr lang="es-ES" sz="1600" dirty="0"/>
              <a:t> </a:t>
            </a:r>
            <a:r>
              <a:rPr lang="es-ES" sz="1600" i="1" dirty="0"/>
              <a:t>Física Universitaria. </a:t>
            </a:r>
            <a:r>
              <a:rPr lang="es-ES" sz="1600" dirty="0"/>
              <a:t>México : Pearson </a:t>
            </a:r>
            <a:r>
              <a:rPr lang="es-ES" sz="1600" dirty="0" err="1"/>
              <a:t>Education</a:t>
            </a:r>
            <a:r>
              <a:rPr lang="es-ES" sz="1600" dirty="0"/>
              <a:t>, 2009. Vol. I.</a:t>
            </a:r>
            <a:endParaRPr lang="es-PE" sz="1600" dirty="0"/>
          </a:p>
          <a:p>
            <a:r>
              <a:rPr lang="es-ES" sz="1600" dirty="0"/>
              <a:t>5. </a:t>
            </a:r>
            <a:r>
              <a:rPr lang="es-ES" sz="1600" b="1" dirty="0" err="1"/>
              <a:t>Fishbane</a:t>
            </a:r>
            <a:r>
              <a:rPr lang="es-ES" sz="1600" b="1" dirty="0"/>
              <a:t>, P.M., </a:t>
            </a:r>
            <a:r>
              <a:rPr lang="es-ES" sz="1600" b="1" dirty="0" err="1"/>
              <a:t>Gasiorowicz</a:t>
            </a:r>
            <a:r>
              <a:rPr lang="es-ES" sz="1600" b="1" dirty="0"/>
              <a:t>, S. y </a:t>
            </a:r>
            <a:r>
              <a:rPr lang="es-ES" sz="1600" b="1" dirty="0" err="1"/>
              <a:t>Thornton</a:t>
            </a:r>
            <a:r>
              <a:rPr lang="es-ES" sz="1600" b="1" dirty="0"/>
              <a:t>, S.T.</a:t>
            </a:r>
            <a:r>
              <a:rPr lang="es-ES" sz="1600" dirty="0"/>
              <a:t> </a:t>
            </a:r>
            <a:r>
              <a:rPr lang="es-ES" sz="1600" i="1" dirty="0" smtClean="0"/>
              <a:t>Física </a:t>
            </a:r>
            <a:r>
              <a:rPr lang="es-ES" sz="1600" i="1" dirty="0"/>
              <a:t>para Ciencias e </a:t>
            </a:r>
            <a:r>
              <a:rPr lang="es-ES" sz="1600" i="1" dirty="0" err="1"/>
              <a:t>Ingeneiría</a:t>
            </a:r>
            <a:r>
              <a:rPr lang="es-ES" sz="1600" i="1" dirty="0"/>
              <a:t>. </a:t>
            </a:r>
            <a:r>
              <a:rPr lang="es-ES" sz="1600" dirty="0"/>
              <a:t>México : Prentice Hall Hispanoamericana, 1996. Vol. I.</a:t>
            </a:r>
            <a:endParaRPr lang="es-PE" sz="1600" dirty="0"/>
          </a:p>
          <a:p>
            <a:r>
              <a:rPr lang="es-ES" sz="1600" dirty="0"/>
              <a:t>6. </a:t>
            </a:r>
            <a:r>
              <a:rPr lang="es-ES" sz="1600" b="1" dirty="0"/>
              <a:t>Alonso, M. y </a:t>
            </a:r>
            <a:r>
              <a:rPr lang="es-ES" sz="1600" b="1" dirty="0" err="1"/>
              <a:t>Finn</a:t>
            </a:r>
            <a:r>
              <a:rPr lang="es-ES" sz="1600" b="1" dirty="0"/>
              <a:t>, E.J.</a:t>
            </a:r>
            <a:r>
              <a:rPr lang="es-ES" sz="1600" dirty="0"/>
              <a:t> </a:t>
            </a:r>
            <a:r>
              <a:rPr lang="es-ES" sz="1600" i="1" dirty="0"/>
              <a:t>Física: Mecánica. </a:t>
            </a:r>
            <a:r>
              <a:rPr lang="es-ES" sz="1600" dirty="0"/>
              <a:t>México : Fondo Educativo Interamericano S. A., 1971. Vol. I.</a:t>
            </a:r>
            <a:endParaRPr lang="es-PE" sz="1600" dirty="0"/>
          </a:p>
          <a:p>
            <a:r>
              <a:rPr lang="es-ES" sz="1600" b="1" u="sng" dirty="0" smtClean="0"/>
              <a:t>Bibliografía </a:t>
            </a:r>
            <a:r>
              <a:rPr lang="es-ES" sz="1600" b="1" u="sng" dirty="0"/>
              <a:t>Complementaria:</a:t>
            </a:r>
            <a:endParaRPr lang="es-PE" sz="1600" b="1" u="sng" dirty="0"/>
          </a:p>
          <a:p>
            <a:r>
              <a:rPr lang="es-ES" sz="1600" b="1" dirty="0"/>
              <a:t> </a:t>
            </a:r>
            <a:r>
              <a:rPr lang="es-ES" sz="1600" dirty="0" smtClean="0"/>
              <a:t>7</a:t>
            </a:r>
            <a:r>
              <a:rPr lang="es-ES" sz="1600" dirty="0"/>
              <a:t>. </a:t>
            </a:r>
            <a:r>
              <a:rPr lang="es-ES" sz="1600" b="1" dirty="0" err="1"/>
              <a:t>Beer</a:t>
            </a:r>
            <a:r>
              <a:rPr lang="es-ES" sz="1600" b="1" dirty="0"/>
              <a:t>, F. P., y otros.</a:t>
            </a:r>
            <a:r>
              <a:rPr lang="es-ES" sz="1600" dirty="0"/>
              <a:t> </a:t>
            </a:r>
            <a:r>
              <a:rPr lang="es-ES" sz="1600" i="1" dirty="0"/>
              <a:t>Mecánica vectorial para ingenieros</a:t>
            </a:r>
            <a:r>
              <a:rPr lang="es-ES" sz="1600" i="1" dirty="0" smtClean="0"/>
              <a:t>: Dinámica</a:t>
            </a:r>
            <a:r>
              <a:rPr lang="es-ES" sz="1600" i="1" dirty="0"/>
              <a:t>. </a:t>
            </a:r>
            <a:r>
              <a:rPr lang="es-ES" sz="1600" dirty="0"/>
              <a:t>México : Mc Graw Hill, 2010. Vol. Novena.</a:t>
            </a:r>
            <a:endParaRPr lang="es-PE" sz="1600" dirty="0"/>
          </a:p>
          <a:p>
            <a:r>
              <a:rPr lang="es-ES" sz="1600" dirty="0"/>
              <a:t>8. </a:t>
            </a:r>
            <a:r>
              <a:rPr lang="es-ES" sz="1600" b="1" dirty="0" err="1"/>
              <a:t>Beer</a:t>
            </a:r>
            <a:r>
              <a:rPr lang="es-ES" sz="1600" b="1" dirty="0"/>
              <a:t>, F.P., y otros.</a:t>
            </a:r>
            <a:r>
              <a:rPr lang="es-ES" sz="1600" dirty="0"/>
              <a:t> </a:t>
            </a:r>
            <a:r>
              <a:rPr lang="es-ES" sz="1600" i="1" dirty="0"/>
              <a:t>Mecánica Vectorial para Ingenieros: Estática. </a:t>
            </a:r>
            <a:r>
              <a:rPr lang="es-ES" sz="1600" dirty="0"/>
              <a:t>Novena. México : Mc Graw Hill, 2010.</a:t>
            </a:r>
            <a:endParaRPr lang="es-PE" sz="1600" dirty="0"/>
          </a:p>
          <a:p>
            <a:r>
              <a:rPr lang="es-ES" sz="1600" dirty="0"/>
              <a:t>9. </a:t>
            </a:r>
            <a:r>
              <a:rPr lang="es-ES" sz="1600" b="1" dirty="0"/>
              <a:t>Bedford, A. y </a:t>
            </a:r>
            <a:r>
              <a:rPr lang="es-ES" sz="1600" b="1" dirty="0" err="1"/>
              <a:t>Fowler</a:t>
            </a:r>
            <a:r>
              <a:rPr lang="es-ES" sz="1600" b="1" dirty="0"/>
              <a:t>, W.</a:t>
            </a:r>
            <a:r>
              <a:rPr lang="es-ES" sz="1600" dirty="0"/>
              <a:t> </a:t>
            </a:r>
            <a:r>
              <a:rPr lang="es-ES" sz="1600" i="1" dirty="0"/>
              <a:t>Mecánica para Ingeniería: Estática. </a:t>
            </a:r>
            <a:r>
              <a:rPr lang="es-ES" sz="1600" dirty="0"/>
              <a:t>Quinta. México : Pearson Educación, 2008.</a:t>
            </a:r>
            <a:endParaRPr lang="es-PE" sz="1600" dirty="0"/>
          </a:p>
          <a:p>
            <a:r>
              <a:rPr lang="es-ES" sz="1600" dirty="0"/>
              <a:t>10. —. </a:t>
            </a:r>
            <a:r>
              <a:rPr lang="es-ES" sz="1600" i="1" dirty="0"/>
              <a:t>Mecánica para Ingeniería: Dinámica. </a:t>
            </a:r>
            <a:r>
              <a:rPr lang="es-ES" sz="1600" dirty="0"/>
              <a:t>Quinta. México : Pearson Educación, 2008.</a:t>
            </a:r>
            <a:endParaRPr lang="es-PE" sz="1600" dirty="0"/>
          </a:p>
          <a:p>
            <a:r>
              <a:rPr lang="es-ES" sz="1600" dirty="0"/>
              <a:t>11. </a:t>
            </a:r>
            <a:r>
              <a:rPr lang="es-ES" sz="1600" b="1" dirty="0" err="1"/>
              <a:t>Hibbeler</a:t>
            </a:r>
            <a:r>
              <a:rPr lang="es-ES" sz="1600" b="1" dirty="0"/>
              <a:t>, R. C.</a:t>
            </a:r>
            <a:r>
              <a:rPr lang="es-ES" sz="1600" dirty="0"/>
              <a:t> </a:t>
            </a:r>
            <a:r>
              <a:rPr lang="es-ES" sz="1600" i="1" dirty="0"/>
              <a:t>Mecánica Vectorial para Ingenieros: Estática. </a:t>
            </a:r>
            <a:r>
              <a:rPr lang="es-ES" sz="1600" dirty="0"/>
              <a:t>Décima. México : Pearson Educación, 2004.</a:t>
            </a:r>
            <a:endParaRPr lang="es-PE" sz="1600" dirty="0"/>
          </a:p>
          <a:p>
            <a:r>
              <a:rPr lang="es-ES" sz="1600" dirty="0"/>
              <a:t>12. —. </a:t>
            </a:r>
            <a:r>
              <a:rPr lang="es-ES" sz="1600" i="1" dirty="0"/>
              <a:t>Mecánica Vectorial para Ingenieros: Dinámica. </a:t>
            </a:r>
            <a:r>
              <a:rPr lang="es-ES" sz="1600" dirty="0"/>
              <a:t>Décima. México : Pearson Educación, 2004.</a:t>
            </a:r>
            <a:r>
              <a:rPr lang="es-ES" sz="1500" dirty="0">
                <a:ea typeface="Symbol" panose="05050102010706020507" pitchFamily="18" charset="2"/>
                <a:cs typeface="Arial" panose="020B0604020202020204" pitchFamily="34" charset="0"/>
              </a:rPr>
              <a:t> </a:t>
            </a:r>
            <a:endParaRPr lang="es-ES" sz="1500" dirty="0" smtClean="0">
              <a:ea typeface="Symbol" panose="05050102010706020507" pitchFamily="18" charset="2"/>
              <a:cs typeface="Arial" panose="020B0604020202020204" pitchFamily="34" charset="0"/>
            </a:endParaRPr>
          </a:p>
          <a:p>
            <a:r>
              <a:rPr lang="es-ES" sz="1500" b="1" u="sng" dirty="0" smtClean="0">
                <a:ea typeface="Times New Roman" panose="02020603050405020304" pitchFamily="18" charset="0"/>
              </a:rPr>
              <a:t>Fuentes </a:t>
            </a:r>
            <a:r>
              <a:rPr lang="es-ES" sz="1500" b="1" u="sng" dirty="0" err="1" smtClean="0">
                <a:ea typeface="Times New Roman" panose="02020603050405020304" pitchFamily="18" charset="0"/>
              </a:rPr>
              <a:t>hemerográficas</a:t>
            </a:r>
            <a:endParaRPr lang="es-ES" sz="1500" b="1" u="sng" dirty="0">
              <a:ea typeface="Times New Roman" panose="02020603050405020304" pitchFamily="18" charset="0"/>
            </a:endParaRPr>
          </a:p>
          <a:p>
            <a:r>
              <a:rPr lang="es-ES" sz="1500" dirty="0" err="1" smtClean="0">
                <a:ea typeface="Times New Roman" panose="02020603050405020304" pitchFamily="18" charset="0"/>
              </a:rPr>
              <a:t>Physics</a:t>
            </a:r>
            <a:r>
              <a:rPr lang="es-ES" sz="1500" dirty="0" smtClean="0">
                <a:ea typeface="Times New Roman" panose="02020603050405020304" pitchFamily="18" charset="0"/>
              </a:rPr>
              <a:t> </a:t>
            </a:r>
            <a:r>
              <a:rPr lang="es-ES" sz="1500" dirty="0" err="1">
                <a:ea typeface="Times New Roman" panose="02020603050405020304" pitchFamily="18" charset="0"/>
              </a:rPr>
              <a:t>today</a:t>
            </a:r>
            <a:r>
              <a:rPr lang="es-ES" sz="1500" dirty="0">
                <a:ea typeface="Times New Roman" panose="02020603050405020304" pitchFamily="18" charset="0"/>
              </a:rPr>
              <a:t>, 68(11), 38(2015); </a:t>
            </a:r>
            <a:r>
              <a:rPr lang="es-ES" sz="1500" dirty="0" err="1">
                <a:ea typeface="Times New Roman" panose="02020603050405020304" pitchFamily="18" charset="0"/>
              </a:rPr>
              <a:t>doi</a:t>
            </a:r>
            <a:r>
              <a:rPr lang="es-ES" sz="1500" dirty="0">
                <a:ea typeface="Times New Roman" panose="02020603050405020304" pitchFamily="18" charset="0"/>
              </a:rPr>
              <a:t> 10.1063/PT </a:t>
            </a:r>
            <a:r>
              <a:rPr lang="es-ES" sz="1500" dirty="0" smtClean="0">
                <a:ea typeface="Times New Roman" panose="02020603050405020304" pitchFamily="18" charset="0"/>
              </a:rPr>
              <a:t>3.2980.</a:t>
            </a:r>
            <a:endParaRPr lang="es-PE" sz="1500" dirty="0">
              <a:ea typeface="Times New Roman" panose="02020603050405020304" pitchFamily="18" charset="0"/>
            </a:endParaRPr>
          </a:p>
          <a:p>
            <a:r>
              <a:rPr lang="es-ES" sz="1500" b="1" u="sng" dirty="0" err="1" smtClean="0">
                <a:ea typeface="Times New Roman" panose="02020603050405020304" pitchFamily="18" charset="0"/>
              </a:rPr>
              <a:t>Webgrafia</a:t>
            </a:r>
            <a:endParaRPr lang="es-ES" sz="1500" b="1" u="sng" dirty="0">
              <a:ea typeface="Times New Roman" panose="02020603050405020304" pitchFamily="18" charset="0"/>
            </a:endParaRPr>
          </a:p>
          <a:p>
            <a:r>
              <a:rPr lang="es-PE" sz="1500" u="sng" dirty="0" smtClean="0"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</a:t>
            </a:r>
            <a:r>
              <a:rPr lang="es-PE" sz="1500" u="sng" dirty="0"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s-PE" sz="1500" u="sng" dirty="0" smtClean="0"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www.sc.ehu.es/sbweb/fisica/</a:t>
            </a:r>
            <a:endParaRPr lang="es-PE" sz="1500" u="sng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PE" sz="1500" u="sng" dirty="0" smtClean="0"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</a:t>
            </a:r>
            <a:r>
              <a:rPr lang="es-PE" sz="1500" u="sng" dirty="0"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://www.fisicarecreativa.com/</a:t>
            </a:r>
            <a:endParaRPr lang="es-PE" sz="15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0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1640632" y="764704"/>
            <a:ext cx="5961184" cy="967154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200" b="1" dirty="0" smtClean="0">
                <a:solidFill>
                  <a:schemeClr val="tx1"/>
                </a:solidFill>
              </a:rPr>
              <a:t>OBSERVA LA IMÁGEN .  .  .</a:t>
            </a:r>
            <a:endParaRPr lang="es-PE" sz="3200" b="1" dirty="0">
              <a:solidFill>
                <a:schemeClr val="tx1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556247" y="5925472"/>
            <a:ext cx="8264769" cy="646114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200" b="1" dirty="0" smtClean="0">
                <a:solidFill>
                  <a:schemeClr val="tx1"/>
                </a:solidFill>
              </a:rPr>
              <a:t>¿Qué opinión tienes al respecto?</a:t>
            </a:r>
            <a:endParaRPr lang="es-PE" sz="3200" b="1" dirty="0">
              <a:solidFill>
                <a:schemeClr val="tx1"/>
              </a:solidFill>
            </a:endParaRPr>
          </a:p>
        </p:txBody>
      </p:sp>
      <p:pic>
        <p:nvPicPr>
          <p:cNvPr id="6" name="Picture 2" descr="Resultado de imagen para zaranda">
            <a:extLst>
              <a:ext uri="{FF2B5EF4-FFF2-40B4-BE49-F238E27FC236}">
                <a16:creationId xmlns="" xmlns:a16="http://schemas.microsoft.com/office/drawing/2014/main" id="{F4E7754B-A40E-4C64-B39D-5131ADA9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78" y="1838026"/>
            <a:ext cx="5226027" cy="391952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3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1624199" y="713337"/>
            <a:ext cx="2985193" cy="677561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3200" dirty="0" smtClean="0">
                <a:solidFill>
                  <a:schemeClr val="tx1"/>
                </a:solidFill>
              </a:rPr>
              <a:t>PENSEMOS. . .</a:t>
            </a:r>
            <a:endParaRPr lang="es-PE" sz="3200" dirty="0">
              <a:solidFill>
                <a:schemeClr val="tx1"/>
              </a:solidFill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6105128" y="1796481"/>
            <a:ext cx="3312368" cy="4516173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s-PE" sz="24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s-PE" sz="2000" b="1" dirty="0" smtClean="0">
                <a:solidFill>
                  <a:schemeClr val="tx1"/>
                </a:solidFill>
              </a:rPr>
              <a:t>¿</a:t>
            </a:r>
            <a:r>
              <a:rPr lang="es-PE" sz="2000" b="1" dirty="0">
                <a:solidFill>
                  <a:schemeClr val="tx1"/>
                </a:solidFill>
              </a:rPr>
              <a:t>Qué </a:t>
            </a:r>
            <a:r>
              <a:rPr lang="es-PE" sz="2000" b="1" dirty="0" smtClean="0">
                <a:solidFill>
                  <a:schemeClr val="tx1"/>
                </a:solidFill>
              </a:rPr>
              <a:t>entiendes por movimiento periódico?</a:t>
            </a:r>
            <a:r>
              <a:rPr lang="es-PE" sz="2000" b="1" dirty="0">
                <a:solidFill>
                  <a:schemeClr val="tx1"/>
                </a:solidFill>
              </a:rPr>
              <a:t/>
            </a:r>
            <a:br>
              <a:rPr lang="es-PE" sz="2000" b="1" dirty="0">
                <a:solidFill>
                  <a:schemeClr val="tx1"/>
                </a:solidFill>
              </a:rPr>
            </a:br>
            <a:r>
              <a:rPr lang="es-PE" sz="2000" b="1" dirty="0" smtClean="0">
                <a:solidFill>
                  <a:schemeClr val="tx1"/>
                </a:solidFill>
              </a:rPr>
              <a:t>¿Qué entiendes por fuerza restauradora?</a:t>
            </a:r>
            <a:r>
              <a:rPr lang="es-PE" sz="2000" b="1" dirty="0">
                <a:solidFill>
                  <a:schemeClr val="tx1"/>
                </a:solidFill>
              </a:rPr>
              <a:t/>
            </a:r>
            <a:br>
              <a:rPr lang="es-PE" sz="2000" b="1" dirty="0">
                <a:solidFill>
                  <a:schemeClr val="tx1"/>
                </a:solidFill>
              </a:rPr>
            </a:br>
            <a:r>
              <a:rPr lang="es-PE" sz="2000" b="1" dirty="0" smtClean="0">
                <a:solidFill>
                  <a:schemeClr val="tx1"/>
                </a:solidFill>
              </a:rPr>
              <a:t>¿Qué es el movimiento armónico simple?</a:t>
            </a:r>
          </a:p>
          <a:p>
            <a:pPr>
              <a:lnSpc>
                <a:spcPct val="150000"/>
              </a:lnSpc>
            </a:pPr>
            <a:r>
              <a:rPr lang="es-PE" sz="2000" b="1" dirty="0" smtClean="0">
                <a:solidFill>
                  <a:schemeClr val="tx1"/>
                </a:solidFill>
              </a:rPr>
              <a:t>¿La energía mecánica se conserva en el MAS?</a:t>
            </a:r>
            <a:r>
              <a:rPr lang="es-PE" sz="2000" b="1" dirty="0">
                <a:solidFill>
                  <a:schemeClr val="tx1"/>
                </a:solidFill>
              </a:rPr>
              <a:t/>
            </a:r>
            <a:br>
              <a:rPr lang="es-PE" sz="2000" b="1" dirty="0">
                <a:solidFill>
                  <a:schemeClr val="tx1"/>
                </a:solidFill>
              </a:rPr>
            </a:br>
            <a:r>
              <a:rPr lang="es-PE" sz="2400" b="1" dirty="0">
                <a:solidFill>
                  <a:schemeClr val="tx1"/>
                </a:solidFill>
              </a:rPr>
              <a:t/>
            </a:r>
            <a:br>
              <a:rPr lang="es-PE" sz="2400" b="1" dirty="0">
                <a:solidFill>
                  <a:schemeClr val="tx1"/>
                </a:solidFill>
              </a:rPr>
            </a:br>
            <a:endParaRPr lang="es-PE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="" xmlns:a16="http://schemas.microsoft.com/office/drawing/2014/main" id="{111F039C-037B-4BA2-8018-C31CB50242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248" y="3010453"/>
            <a:ext cx="5005128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11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640633" y="980728"/>
            <a:ext cx="2664295" cy="504056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smtClean="0">
                <a:solidFill>
                  <a:schemeClr val="tx1"/>
                </a:solidFill>
              </a:rPr>
              <a:t>PROPÓSITO</a:t>
            </a:r>
            <a:endParaRPr lang="es-PE" sz="2400" b="1" dirty="0">
              <a:solidFill>
                <a:schemeClr val="tx1"/>
              </a:solidFill>
            </a:endParaRPr>
          </a:p>
        </p:txBody>
      </p:sp>
      <p:sp>
        <p:nvSpPr>
          <p:cNvPr id="8" name="2 Redondear rectángulo de esquina diagonal"/>
          <p:cNvSpPr/>
          <p:nvPr/>
        </p:nvSpPr>
        <p:spPr>
          <a:xfrm>
            <a:off x="5241032" y="1484784"/>
            <a:ext cx="4104475" cy="4452123"/>
          </a:xfrm>
          <a:prstGeom prst="round2DiagRect">
            <a:avLst>
              <a:gd name="adj1" fmla="val 14362"/>
              <a:gd name="adj2" fmla="val 0"/>
            </a:avLst>
          </a:prstGeom>
          <a:solidFill>
            <a:srgbClr val="1199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P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</a:t>
            </a:r>
            <a:r>
              <a:rPr lang="es-PE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 de </a:t>
            </a:r>
            <a:r>
              <a:rPr lang="es-P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sesión, el estudiante resuelve problemas </a:t>
            </a:r>
            <a:r>
              <a:rPr lang="es-PE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cinemática y dinámica del movimiento armónico simple de forma </a:t>
            </a:r>
            <a:r>
              <a:rPr lang="es-P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correcta, con orden y precisión en el cálculo.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P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2132856"/>
            <a:ext cx="3909322" cy="38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>
            <a:endCxn id="33" idx="2"/>
          </p:cNvCxnSpPr>
          <p:nvPr/>
        </p:nvCxnSpPr>
        <p:spPr>
          <a:xfrm>
            <a:off x="5029186" y="3911376"/>
            <a:ext cx="1" cy="808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2932622" y="3626482"/>
            <a:ext cx="4154" cy="7010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8001D105-DCAC-42FF-A68E-0D3DE034E8B2}"/>
              </a:ext>
            </a:extLst>
          </p:cNvPr>
          <p:cNvCxnSpPr>
            <a:cxnSpLocks/>
          </p:cNvCxnSpPr>
          <p:nvPr/>
        </p:nvCxnSpPr>
        <p:spPr>
          <a:xfrm flipH="1">
            <a:off x="6875364" y="4025210"/>
            <a:ext cx="6402" cy="69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9" name="Rectángulo redondeado 8"/>
          <p:cNvSpPr/>
          <p:nvPr/>
        </p:nvSpPr>
        <p:spPr>
          <a:xfrm>
            <a:off x="1640632" y="1003815"/>
            <a:ext cx="4352925" cy="527000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smtClean="0">
                <a:solidFill>
                  <a:schemeClr val="tx1"/>
                </a:solidFill>
              </a:rPr>
              <a:t>CONTENIDO TEMÁTICO</a:t>
            </a:r>
            <a:endParaRPr lang="es-PE" sz="2800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8029014D-9243-4890-AF00-9E6FC9945B2C}"/>
              </a:ext>
            </a:extLst>
          </p:cNvPr>
          <p:cNvSpPr/>
          <p:nvPr/>
        </p:nvSpPr>
        <p:spPr>
          <a:xfrm>
            <a:off x="2600759" y="1844824"/>
            <a:ext cx="5195686" cy="576064"/>
          </a:xfrm>
          <a:prstGeom prst="rect">
            <a:avLst/>
          </a:prstGeom>
          <a:solidFill>
            <a:srgbClr val="1199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b="1" dirty="0" smtClean="0">
                <a:solidFill>
                  <a:schemeClr val="tx1"/>
                </a:solidFill>
              </a:rPr>
              <a:t>MOVIMIENTO ARMONICO SIMPLE</a:t>
            </a:r>
            <a:endParaRPr lang="es-PE" b="1" dirty="0">
              <a:solidFill>
                <a:schemeClr val="tx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xmlns="" id="{008A15F1-A2F7-4515-8854-56CDE8B68B99}"/>
              </a:ext>
            </a:extLst>
          </p:cNvPr>
          <p:cNvCxnSpPr>
            <a:cxnSpLocks/>
          </p:cNvCxnSpPr>
          <p:nvPr/>
        </p:nvCxnSpPr>
        <p:spPr>
          <a:xfrm>
            <a:off x="4916462" y="2451052"/>
            <a:ext cx="0" cy="360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B377CFE4-F974-430F-8D3E-31A44641DDDD}"/>
              </a:ext>
            </a:extLst>
          </p:cNvPr>
          <p:cNvSpPr/>
          <p:nvPr/>
        </p:nvSpPr>
        <p:spPr>
          <a:xfrm>
            <a:off x="2187679" y="3036424"/>
            <a:ext cx="1508771" cy="590058"/>
          </a:xfrm>
          <a:prstGeom prst="rect">
            <a:avLst/>
          </a:prstGeom>
          <a:solidFill>
            <a:srgbClr val="F9B367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600" b="1" dirty="0">
                <a:solidFill>
                  <a:schemeClr val="tx1"/>
                </a:solidFill>
              </a:rPr>
              <a:t>CANTIDADES </a:t>
            </a:r>
            <a:r>
              <a:rPr lang="es-PE" sz="1600" b="1" dirty="0"/>
              <a:t>FÍSICAS</a:t>
            </a:r>
            <a:endParaRPr lang="es-PE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xmlns="" id="{43098481-B66C-4565-AFF8-F4FBF153DF92}"/>
              </a:ext>
            </a:extLst>
          </p:cNvPr>
          <p:cNvCxnSpPr>
            <a:cxnSpLocks/>
          </p:cNvCxnSpPr>
          <p:nvPr/>
        </p:nvCxnSpPr>
        <p:spPr>
          <a:xfrm flipH="1" flipV="1">
            <a:off x="1203775" y="2800075"/>
            <a:ext cx="7391093" cy="2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xmlns="" id="{E4375B2A-706A-4D8E-8409-0FE4926350F3}"/>
              </a:ext>
            </a:extLst>
          </p:cNvPr>
          <p:cNvCxnSpPr>
            <a:cxnSpLocks/>
          </p:cNvCxnSpPr>
          <p:nvPr/>
        </p:nvCxnSpPr>
        <p:spPr>
          <a:xfrm>
            <a:off x="4918241" y="2811092"/>
            <a:ext cx="0" cy="360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B32EC4F4-40F8-440A-A577-A55B582660EF}"/>
              </a:ext>
            </a:extLst>
          </p:cNvPr>
          <p:cNvSpPr/>
          <p:nvPr/>
        </p:nvSpPr>
        <p:spPr>
          <a:xfrm>
            <a:off x="7787629" y="3019702"/>
            <a:ext cx="1917899" cy="1035690"/>
          </a:xfrm>
          <a:prstGeom prst="rect">
            <a:avLst/>
          </a:prstGeom>
          <a:solidFill>
            <a:srgbClr val="F9B367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s-PE" sz="1600" b="1" dirty="0" smtClean="0">
                <a:cs typeface="Arial" panose="020B0604020202020204" pitchFamily="34" charset="0"/>
              </a:rPr>
              <a:t> ENERGÍA DEL MAS</a:t>
            </a:r>
            <a:endParaRPr lang="es-PE" sz="1600" b="1" dirty="0"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491CDA35-9E9C-46DA-B439-A69909018FD2}"/>
              </a:ext>
            </a:extLst>
          </p:cNvPr>
          <p:cNvSpPr/>
          <p:nvPr/>
        </p:nvSpPr>
        <p:spPr>
          <a:xfrm>
            <a:off x="2321731" y="3860053"/>
            <a:ext cx="1463290" cy="1770474"/>
          </a:xfrm>
          <a:prstGeom prst="rect">
            <a:avLst/>
          </a:prstGeom>
          <a:solidFill>
            <a:srgbClr val="EAF99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03200" lvl="0" indent="-203200" algn="just">
              <a:buFont typeface="Arial" panose="020B0604020202020204" pitchFamily="34" charset="0"/>
              <a:buChar char="•"/>
            </a:pPr>
            <a:r>
              <a:rPr kumimoji="1" lang="en-GB" altLang="es-P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Deformación</a:t>
            </a:r>
            <a:r>
              <a:rPr kumimoji="1" lang="en-GB" altLang="es-P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lineal </a:t>
            </a:r>
          </a:p>
          <a:p>
            <a:pPr marL="203200" lvl="0" indent="-203200" algn="just">
              <a:buFont typeface="Arial" panose="020B0604020202020204" pitchFamily="34" charset="0"/>
              <a:buChar char="•"/>
            </a:pPr>
            <a:r>
              <a:rPr kumimoji="1" lang="en-GB" altLang="es-P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Fuerza</a:t>
            </a:r>
            <a:r>
              <a:rPr kumimoji="1" lang="en-GB" altLang="es-P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7800" lvl="0" indent="-177800" algn="just">
              <a:buFont typeface="Arial" panose="020B0604020202020204" pitchFamily="34" charset="0"/>
              <a:buChar char="•"/>
            </a:pPr>
            <a:r>
              <a:rPr kumimoji="1" lang="en-GB" altLang="es-P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Posici</a:t>
            </a:r>
            <a:r>
              <a:rPr kumimoji="1" lang="en-GB" altLang="es-PE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kumimoji="1" lang="en-GB" altLang="es-P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kumimoji="1" lang="en-GB" altLang="es-PE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lvl="0" indent="-177800" algn="just">
              <a:buFont typeface="Arial" panose="020B0604020202020204" pitchFamily="34" charset="0"/>
              <a:buChar char="•"/>
            </a:pPr>
            <a:r>
              <a:rPr kumimoji="1" lang="en-GB" altLang="es-P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Velocidad</a:t>
            </a:r>
            <a:r>
              <a:rPr kumimoji="1" lang="en-GB" altLang="es-P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7800" lvl="0" indent="-177800" algn="just">
              <a:buFont typeface="Arial" panose="020B0604020202020204" pitchFamily="34" charset="0"/>
              <a:buChar char="•"/>
            </a:pPr>
            <a:r>
              <a:rPr kumimoji="1" lang="en-GB" altLang="es-P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Aceleración</a:t>
            </a:r>
            <a:r>
              <a:rPr kumimoji="1" lang="en-GB" altLang="es-PE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7800" lvl="0" indent="-177800" algn="just">
              <a:buFont typeface="Arial" panose="020B0604020202020204" pitchFamily="34" charset="0"/>
              <a:buChar char="•"/>
            </a:pPr>
            <a:r>
              <a:rPr kumimoji="1" lang="en-GB" altLang="es-PE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  <a:endParaRPr lang="es-P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B377CFE4-F974-430F-8D3E-31A44641DDDD}"/>
              </a:ext>
            </a:extLst>
          </p:cNvPr>
          <p:cNvSpPr/>
          <p:nvPr/>
        </p:nvSpPr>
        <p:spPr>
          <a:xfrm>
            <a:off x="200472" y="3036423"/>
            <a:ext cx="1853559" cy="716169"/>
          </a:xfrm>
          <a:prstGeom prst="rect">
            <a:avLst/>
          </a:prstGeom>
          <a:solidFill>
            <a:srgbClr val="F9B367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solidFill>
                  <a:schemeClr val="tx1"/>
                </a:solidFill>
              </a:rPr>
              <a:t>MOVIMIENTO ARMONICO SIMPLE</a:t>
            </a:r>
            <a:endParaRPr lang="es-PE" sz="1600" b="1" dirty="0">
              <a:solidFill>
                <a:schemeClr val="tx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6B0406B6-735E-446A-993D-567F64EC9E37}"/>
              </a:ext>
            </a:extLst>
          </p:cNvPr>
          <p:cNvSpPr/>
          <p:nvPr/>
        </p:nvSpPr>
        <p:spPr>
          <a:xfrm>
            <a:off x="3965337" y="3019701"/>
            <a:ext cx="1982738" cy="964199"/>
          </a:xfrm>
          <a:prstGeom prst="rect">
            <a:avLst/>
          </a:prstGeom>
          <a:solidFill>
            <a:srgbClr val="F9B367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s-PE" sz="1600" b="1" dirty="0" smtClean="0">
                <a:cs typeface="Arial" panose="020B0604020202020204" pitchFamily="34" charset="0"/>
              </a:rPr>
              <a:t>LEY DE HOOK</a:t>
            </a:r>
            <a:endParaRPr lang="es-PE" sz="1600" b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xmlns="" id="{491CDA35-9E9C-46DA-B439-A69909018FD2}"/>
                  </a:ext>
                </a:extLst>
              </p:cNvPr>
              <p:cNvSpPr/>
              <p:nvPr/>
            </p:nvSpPr>
            <p:spPr>
              <a:xfrm>
                <a:off x="7905328" y="4332663"/>
                <a:ext cx="1848370" cy="1503777"/>
              </a:xfrm>
              <a:prstGeom prst="rect">
                <a:avLst/>
              </a:prstGeom>
              <a:solidFill>
                <a:srgbClr val="EAF99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just"/>
                <a:endParaRPr lang="es-PE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0" algn="just"/>
                <a:endParaRPr lang="es-PE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0" algn="just"/>
                <a:endParaRPr lang="es-PE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0" algn="just"/>
                <a:endParaRPr lang="es-PE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PE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PE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s-PE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PE" sz="1600" dirty="0" smtClean="0"/>
              </a:p>
              <a:p>
                <a:endParaRPr lang="es-P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PE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PE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PE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Sup>
                        <m:sSubSupPr>
                          <m:ctrlPr>
                            <a:rPr lang="es-PE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s-PE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P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PE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just"/>
                <a:endParaRPr lang="es-PE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just"/>
                <a:endParaRPr lang="es-PE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just"/>
                <a:endParaRPr lang="es-PE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just"/>
                <a:endParaRPr lang="es-PE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91CDA35-9E9C-46DA-B439-A69909018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328" y="4332663"/>
                <a:ext cx="1848370" cy="1503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xmlns="" id="{C2DA4E98-4D40-4E2B-AC84-9B82C98610BC}"/>
              </a:ext>
            </a:extLst>
          </p:cNvPr>
          <p:cNvCxnSpPr>
            <a:cxnSpLocks/>
          </p:cNvCxnSpPr>
          <p:nvPr/>
        </p:nvCxnSpPr>
        <p:spPr>
          <a:xfrm>
            <a:off x="1127251" y="3767360"/>
            <a:ext cx="0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xmlns="" id="{6B0406B6-735E-446A-993D-567F64EC9E37}"/>
              </a:ext>
            </a:extLst>
          </p:cNvPr>
          <p:cNvSpPr/>
          <p:nvPr/>
        </p:nvSpPr>
        <p:spPr>
          <a:xfrm>
            <a:off x="6084836" y="3044331"/>
            <a:ext cx="1522476" cy="986432"/>
          </a:xfrm>
          <a:prstGeom prst="rect">
            <a:avLst/>
          </a:prstGeom>
          <a:solidFill>
            <a:srgbClr val="F9B367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s-PE" sz="1600" b="1" dirty="0" smtClean="0">
                <a:cs typeface="Arial" panose="020B0604020202020204" pitchFamily="34" charset="0"/>
              </a:rPr>
              <a:t>ECUACIÓN CANÓNICA DEL MAS</a:t>
            </a:r>
            <a:endParaRPr lang="es-PE" sz="1600" b="1" dirty="0">
              <a:cs typeface="Arial" panose="020B0604020202020204" pitchFamily="34" charset="0"/>
            </a:endParaRPr>
          </a:p>
        </p:txBody>
      </p:sp>
      <p:cxnSp>
        <p:nvCxnSpPr>
          <p:cNvPr id="26" name="Conector recto 25"/>
          <p:cNvCxnSpPr/>
          <p:nvPr/>
        </p:nvCxnSpPr>
        <p:spPr>
          <a:xfrm>
            <a:off x="1201213" y="2800075"/>
            <a:ext cx="0" cy="2363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8594868" y="2800075"/>
            <a:ext cx="0" cy="2433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6846074" y="2811092"/>
            <a:ext cx="0" cy="2433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3014684" y="2793078"/>
            <a:ext cx="0" cy="2433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8841432" y="4090592"/>
            <a:ext cx="0" cy="2433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xmlns="" id="{491CDA35-9E9C-46DA-B439-A69909018FD2}"/>
                  </a:ext>
                </a:extLst>
              </p:cNvPr>
              <p:cNvSpPr/>
              <p:nvPr/>
            </p:nvSpPr>
            <p:spPr>
              <a:xfrm>
                <a:off x="4174309" y="4227692"/>
                <a:ext cx="1709755" cy="492204"/>
              </a:xfrm>
              <a:prstGeom prst="rect">
                <a:avLst/>
              </a:prstGeom>
              <a:solidFill>
                <a:srgbClr val="EAF99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just"/>
                <a:endParaRPr lang="es-PE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0" algn="just"/>
                <a:endParaRPr lang="es-PE" sz="160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𝑭</m:t>
                      </m:r>
                      <m:r>
                        <a:rPr lang="es-P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s-PE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𝒌𝒙</m:t>
                      </m:r>
                    </m:oMath>
                  </m:oMathPara>
                </a14:m>
                <a:endParaRPr lang="es-PE" sz="1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just"/>
                <a:endParaRPr lang="es-PE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just"/>
                <a:endParaRPr lang="es-PE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91CDA35-9E9C-46DA-B439-A69909018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309" y="4227692"/>
                <a:ext cx="1709755" cy="4922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xmlns="" id="{44822C0F-02DC-406F-8E12-F1FFDD5CFB2F}"/>
                  </a:ext>
                </a:extLst>
              </p:cNvPr>
              <p:cNvSpPr/>
              <p:nvPr/>
            </p:nvSpPr>
            <p:spPr>
              <a:xfrm>
                <a:off x="6084836" y="4719896"/>
                <a:ext cx="1522476" cy="723034"/>
              </a:xfrm>
              <a:prstGeom prst="rect">
                <a:avLst/>
              </a:prstGeom>
              <a:solidFill>
                <a:srgbClr val="EAF99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s-PE" sz="16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P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P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P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P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PE" sz="1600" dirty="0" smtClean="0"/>
              </a:p>
              <a:p>
                <a:endParaRPr lang="es-PE" sz="1600" dirty="0"/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4822C0F-02DC-406F-8E12-F1FFDD5CF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836" y="4719896"/>
                <a:ext cx="1522476" cy="7230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 16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8EF499C7-AECE-44DE-89A6-BD7D3BC55E42}"/>
              </a:ext>
            </a:extLst>
          </p:cNvPr>
          <p:cNvSpPr/>
          <p:nvPr/>
        </p:nvSpPr>
        <p:spPr>
          <a:xfrm>
            <a:off x="223006" y="3860053"/>
            <a:ext cx="1741728" cy="2664296"/>
          </a:xfrm>
          <a:prstGeom prst="rect">
            <a:avLst/>
          </a:prstGeom>
          <a:solidFill>
            <a:srgbClr val="EAF99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/>
            <a:r>
              <a:rPr lang="es-PE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Es un movimiento periódico representado por las funciones armónicas seno o coseno que  es generado por un sistema afectado por una fuerza predominante de naturaleza restauradora.</a:t>
            </a:r>
            <a:endParaRPr lang="es-PE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99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33" grpId="0" animBg="1"/>
      <p:bldP spid="19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1637806" y="817512"/>
            <a:ext cx="4827362" cy="571401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smtClean="0">
                <a:solidFill>
                  <a:schemeClr val="tx1"/>
                </a:solidFill>
              </a:rPr>
              <a:t>MOVIMIENTO ARMONICO SIMPLE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66" name="Marcador de contenido 2"/>
          <p:cNvSpPr txBox="1">
            <a:spLocks/>
          </p:cNvSpPr>
          <p:nvPr/>
        </p:nvSpPr>
        <p:spPr>
          <a:xfrm>
            <a:off x="444955" y="1772816"/>
            <a:ext cx="9292906" cy="8957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PE" dirty="0" smtClean="0">
                <a:solidFill>
                  <a:schemeClr val="tx1"/>
                </a:solidFill>
              </a:rPr>
              <a:t>El MAS es aquel movimiento periódico, que expresa la respuesta de la naturaleza cuando a un sistema sometido solo a fuerzas restauradoras se la separa de su posición de equilibrio y su movimiento es representado por una función armónica.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67" name="Picture 8" descr="Figure 4-aPosition and restoring force in the spring vibrat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55" y="2848114"/>
            <a:ext cx="5184576" cy="338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12" descr="http://i306.photobucket.com/albums/nn247/quantum_flux/Animations/Math%20Concepts/SimHarMotion-1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2627058"/>
            <a:ext cx="3488717" cy="407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64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761067" y="885338"/>
            <a:ext cx="6563072" cy="7101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0" i="0" u="none" kern="1200" cap="all">
                <a:solidFill>
                  <a:schemeClr val="tx1"/>
                </a:solidFill>
                <a:latin typeface="Arial"/>
                <a:ea typeface="ＭＳ Ｐゴシック" charset="-128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2400" b="0" i="0" u="none" strike="noStrike" kern="1200" cap="all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ＭＳ Ｐゴシック" charset="-128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1568624" y="679620"/>
            <a:ext cx="6517538" cy="560768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2400" b="1" cap="all" dirty="0" smtClean="0">
                <a:solidFill>
                  <a:sysClr val="windowText" lastClr="000000"/>
                </a:solidFill>
                <a:latin typeface="Arial"/>
                <a:ea typeface="ＭＳ Ｐゴシック" charset="-128"/>
              </a:rPr>
              <a:t>Variables dinámicas del mas</a:t>
            </a:r>
            <a:endParaRPr lang="es-PE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arcador de contenido 2">
                <a:extLst>
                  <a:ext uri="{FF2B5EF4-FFF2-40B4-BE49-F238E27FC236}">
                    <a16:creationId xmlns="" xmlns:a16="http://schemas.microsoft.com/office/drawing/2014/main" id="{4F126AC5-C6B4-4EED-B7E5-142554F76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05" y="1586145"/>
                <a:ext cx="4525246" cy="544682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EFA82F"/>
                  </a:buClr>
                  <a:buFont typeface="Arial" pitchFamily="34" charset="0"/>
                  <a:buChar char="•"/>
                  <a:defRPr sz="1600" kern="1200">
                    <a:solidFill>
                      <a:srgbClr val="676767"/>
                    </a:solidFill>
                    <a:latin typeface="Arial"/>
                    <a:ea typeface="ＭＳ Ｐゴシック" charset="-128"/>
                    <a:cs typeface="+mn-cs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EFA82F"/>
                  </a:buClr>
                  <a:buFont typeface="Arial" pitchFamily="34" charset="0"/>
                  <a:buChar char="•"/>
                  <a:defRPr sz="1600" kern="1200">
                    <a:solidFill>
                      <a:srgbClr val="676767"/>
                    </a:solidFill>
                    <a:latin typeface="Arial"/>
                    <a:ea typeface="ＭＳ Ｐゴシック" charset="-128"/>
                    <a:cs typeface="+mn-cs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EFA82F"/>
                  </a:buClr>
                  <a:buFont typeface="Arial" pitchFamily="34" charset="0"/>
                  <a:buChar char="•"/>
                  <a:defRPr sz="1600" kern="1200">
                    <a:solidFill>
                      <a:srgbClr val="676767"/>
                    </a:solidFill>
                    <a:latin typeface="Arial"/>
                    <a:ea typeface="ＭＳ Ｐゴシック" charset="-128"/>
                    <a:cs typeface="+mn-cs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EFA82F"/>
                  </a:buClr>
                  <a:buFont typeface="Arial" pitchFamily="34" charset="0"/>
                  <a:buChar char="•"/>
                  <a:defRPr sz="1600" kern="1200">
                    <a:solidFill>
                      <a:srgbClr val="676767"/>
                    </a:solidFill>
                    <a:latin typeface="Arial"/>
                    <a:ea typeface="ＭＳ Ｐゴシック" charset="-128"/>
                    <a:cs typeface="+mn-cs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EFA82F"/>
                  </a:buClr>
                  <a:buFont typeface="Arial" pitchFamily="34" charset="0"/>
                  <a:buChar char="•"/>
                  <a:defRPr sz="1600" kern="1200">
                    <a:solidFill>
                      <a:srgbClr val="676767"/>
                    </a:solidFill>
                    <a:latin typeface="Arial"/>
                    <a:ea typeface="ＭＳ Ｐゴシック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buClrTx/>
                  <a:buFontTx/>
                  <a:buAutoNum type="alphaLcParenR"/>
                </a:pPr>
                <a:r>
                  <a:rPr lang="es-PE" b="1" dirty="0" smtClean="0">
                    <a:solidFill>
                      <a:schemeClr val="tx1"/>
                    </a:solidFill>
                    <a:latin typeface="+mn-lt"/>
                    <a:cs typeface="Times New Roman" pitchFamily="18" charset="0"/>
                  </a:rPr>
                  <a:t>Período</a:t>
                </a:r>
                <a:r>
                  <a:rPr lang="es-PE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𝑻</m:t>
                    </m:r>
                  </m:oMath>
                </a14:m>
                <a:r>
                  <a:rPr lang="es-PE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): </a:t>
                </a:r>
                <a:r>
                  <a:rPr lang="es-PE" sz="20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rPr>
                  <a:t>Es el tiempo que emplea una partícula en realizar una oscilación completa. Unidad 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PE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s</m:t>
                    </m:r>
                  </m:oMath>
                </a14:m>
                <a:r>
                  <a:rPr lang="es-PE" sz="20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rPr>
                  <a:t>). </a:t>
                </a:r>
                <a:endParaRPr lang="es-PE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 algn="just">
                  <a:buClrTx/>
                  <a:buFontTx/>
                  <a:buAutoNum type="alphaLcParenR"/>
                </a:pPr>
                <a:r>
                  <a:rPr lang="es-PE" b="1" dirty="0">
                    <a:solidFill>
                      <a:schemeClr val="tx1"/>
                    </a:solidFill>
                    <a:latin typeface="+mn-lt"/>
                    <a:cs typeface="Times New Roman" pitchFamily="18" charset="0"/>
                  </a:rPr>
                  <a:t>Frecuencia</a:t>
                </a:r>
                <a:r>
                  <a:rPr lang="es-PE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𝒇</m:t>
                    </m:r>
                  </m:oMath>
                </a14:m>
                <a:r>
                  <a:rPr lang="es-PE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 </a:t>
                </a:r>
                <a:r>
                  <a:rPr lang="es-PE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s-PE" sz="20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rPr>
                  <a:t>Es una magnitud que indica la rapidez con la cual una partícula realiza una oscilación completa</a:t>
                </a:r>
                <a:r>
                  <a:rPr lang="es-PE" sz="20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457200" indent="-457200" algn="just">
                  <a:buFontTx/>
                  <a:buAutoNum type="alphaLcParenR"/>
                </a:pPr>
                <a:endParaRPr lang="es-PE" sz="2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just">
                  <a:buFont typeface="Arial" pitchFamily="34" charset="0"/>
                  <a:buNone/>
                </a:pPr>
                <a:endParaRPr lang="es-PE" sz="2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 algn="just">
                  <a:buClrTx/>
                  <a:buFont typeface="+mj-lt"/>
                  <a:buAutoNum type="alphaLcParenR" startAt="3"/>
                </a:pPr>
                <a:r>
                  <a:rPr lang="es-PE" b="1" dirty="0">
                    <a:solidFill>
                      <a:schemeClr val="tx1"/>
                    </a:solidFill>
                    <a:latin typeface="+mn-lt"/>
                    <a:cs typeface="Times New Roman" pitchFamily="18" charset="0"/>
                  </a:rPr>
                  <a:t>Frecuencia cíclica</a:t>
                </a:r>
                <a14:m>
                  <m:oMath xmlns:m="http://schemas.openxmlformats.org/officeDocument/2006/math">
                    <m:r>
                      <a:rPr lang="es-ES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s-P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brk m:alnAt="7"/>
                      </m:rPr>
                      <a:rPr lang="es-PE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s-P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s-PE" b="1" dirty="0">
                    <a:solidFill>
                      <a:schemeClr val="tx1"/>
                    </a:solidFill>
                    <a:latin typeface="+mn-lt"/>
                    <a:cs typeface="Times New Roman" pitchFamily="18" charset="0"/>
                  </a:rPr>
                  <a:t> </a:t>
                </a:r>
              </a:p>
              <a:p>
                <a:pPr marL="0" indent="0">
                  <a:spcBef>
                    <a:spcPct val="25000"/>
                  </a:spcBef>
                  <a:buFont typeface="Arial" pitchFamily="34" charset="0"/>
                  <a:buNone/>
                </a:pPr>
                <a:r>
                  <a:rPr lang="es-ES" sz="2400" b="1" dirty="0">
                    <a:solidFill>
                      <a:schemeClr val="tx1"/>
                    </a:solidFill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s-E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s-PE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PE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𝐫𝐚𝐝</m:t>
                        </m:r>
                      </m:num>
                      <m:den>
                        <m:r>
                          <a:rPr lang="es-PE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den>
                    </m:f>
                    <m:r>
                      <a:rPr lang="es-ES" sz="2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altLang="es-PE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 </a:t>
                </a:r>
                <a:endParaRPr lang="es-PE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 algn="just">
                  <a:buClrTx/>
                  <a:buFont typeface="+mj-lt"/>
                  <a:buAutoNum type="alphaLcParenR" startAt="4"/>
                </a:pPr>
                <a:r>
                  <a:rPr lang="es-PE" b="1" dirty="0">
                    <a:solidFill>
                      <a:schemeClr val="tx1"/>
                    </a:solidFill>
                    <a:latin typeface="+mn-lt"/>
                    <a:cs typeface="Times New Roman" pitchFamily="18" charset="0"/>
                  </a:rPr>
                  <a:t>Amplitud</a:t>
                </a:r>
                <a:r>
                  <a:rPr lang="es-PE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s-P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𝑨</m:t>
                    </m:r>
                  </m:oMath>
                </a14:m>
                <a:r>
                  <a:rPr lang="es-PE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):</a:t>
                </a:r>
                <a:r>
                  <a:rPr lang="es-PE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s-PE" sz="20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rPr>
                  <a:t>Es el 	máximo alejamiento de 	un oscilador, respecto de la PE.</a:t>
                </a:r>
              </a:p>
              <a:p>
                <a:endParaRPr lang="es-PE" dirty="0"/>
              </a:p>
            </p:txBody>
          </p:sp>
        </mc:Choice>
        <mc:Fallback xmlns="">
          <p:sp>
            <p:nvSpPr>
              <p:cNvPr id="24" name="Marcador de conteni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F126AC5-C6B4-4EED-B7E5-142554F76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05" y="1586145"/>
                <a:ext cx="4525246" cy="5446822"/>
              </a:xfrm>
              <a:prstGeom prst="rect">
                <a:avLst/>
              </a:prstGeom>
              <a:blipFill rotWithShape="0">
                <a:blip r:embed="rId3"/>
                <a:stretch>
                  <a:fillRect l="-674" t="-559" r="-148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108"/>
          <p:cNvGrpSpPr>
            <a:grpSpLocks/>
          </p:cNvGrpSpPr>
          <p:nvPr/>
        </p:nvGrpSpPr>
        <p:grpSpPr bwMode="auto">
          <a:xfrm>
            <a:off x="1535973" y="3936559"/>
            <a:ext cx="3267579" cy="371475"/>
            <a:chOff x="2946" y="3462"/>
            <a:chExt cx="2875" cy="2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bject 94"/>
                <p:cNvSpPr txBox="1"/>
                <p:nvPr/>
              </p:nvSpPr>
              <p:spPr bwMode="auto">
                <a:xfrm>
                  <a:off x="2946" y="3462"/>
                  <a:ext cx="917" cy="23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s-PE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s-PE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s-PE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PE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s-PE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den>
                        </m:f>
                      </m:oMath>
                    </m:oMathPara>
                  </a14:m>
                  <a:endParaRPr lang="es-PE" b="1" dirty="0"/>
                </a:p>
              </p:txBody>
            </p:sp>
          </mc:Choice>
          <mc:Fallback xmlns="">
            <p:sp>
              <p:nvSpPr>
                <p:cNvPr id="26" name="Object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46" y="3462"/>
                  <a:ext cx="917" cy="23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54" t="-116393" r="-44444" b="-17541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utoShape 95"/>
            <p:cNvSpPr>
              <a:spLocks noChangeArrowheads="1"/>
            </p:cNvSpPr>
            <p:nvPr/>
          </p:nvSpPr>
          <p:spPr bwMode="auto">
            <a:xfrm>
              <a:off x="4019" y="3551"/>
              <a:ext cx="308" cy="56"/>
            </a:xfrm>
            <a:prstGeom prst="rightArrow">
              <a:avLst>
                <a:gd name="adj1" fmla="val 50000"/>
                <a:gd name="adj2" fmla="val 137500"/>
              </a:avLst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4432" y="3483"/>
                  <a:ext cx="138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marL="187325" indent="-187325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1052513" indent="-187325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243013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433513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just">
                    <a:spcBef>
                      <a:spcPct val="25000"/>
                    </a:spcBef>
                  </a:pPr>
                  <a:r>
                    <a:rPr lang="es-ES_tradnl" altLang="es-PE" sz="1600" i="0" dirty="0"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Hertz </a:t>
                  </a:r>
                  <a14:m>
                    <m:oMath xmlns:m="http://schemas.openxmlformats.org/officeDocument/2006/math">
                      <m:r>
                        <a:rPr lang="es-ES_tradnl" altLang="es-PE" sz="1600" i="0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ES_tradnl" altLang="es-PE" sz="1600" i="0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s-ES_tradnl" altLang="es-PE" sz="1600" i="0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endParaRPr lang="es-ES_tradnl" altLang="es-PE" sz="1600" b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Text 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32" y="3483"/>
                  <a:ext cx="1389" cy="213"/>
                </a:xfrm>
                <a:prstGeom prst="rect">
                  <a:avLst/>
                </a:prstGeom>
                <a:blipFill>
                  <a:blip r:embed="rId6"/>
                  <a:stretch>
                    <a:fillRect l="-2317" t="-5357" b="-2142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s-P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109"/>
          <p:cNvGrpSpPr>
            <a:grpSpLocks/>
          </p:cNvGrpSpPr>
          <p:nvPr/>
        </p:nvGrpSpPr>
        <p:grpSpPr bwMode="auto">
          <a:xfrm>
            <a:off x="822840" y="4999782"/>
            <a:ext cx="2468482" cy="400050"/>
            <a:chOff x="514" y="3560"/>
            <a:chExt cx="1411" cy="252"/>
          </a:xfrm>
        </p:grpSpPr>
        <p:graphicFrame>
          <p:nvGraphicFramePr>
            <p:cNvPr id="30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7840445"/>
                </p:ext>
              </p:extLst>
            </p:nvPr>
          </p:nvGraphicFramePr>
          <p:xfrm>
            <a:off x="514" y="3560"/>
            <a:ext cx="1076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Ecuación" r:id="rId7" imgW="1002960" imgH="215640" progId="Equation.3">
                    <p:embed/>
                  </p:oleObj>
                </mc:Choice>
                <mc:Fallback>
                  <p:oleObj name="Ecuación" r:id="rId7" imgW="10029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" y="3560"/>
                          <a:ext cx="1076" cy="252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AutoShape 98"/>
            <p:cNvSpPr>
              <a:spLocks noChangeArrowheads="1"/>
            </p:cNvSpPr>
            <p:nvPr/>
          </p:nvSpPr>
          <p:spPr bwMode="auto">
            <a:xfrm>
              <a:off x="1617" y="3646"/>
              <a:ext cx="308" cy="56"/>
            </a:xfrm>
            <a:prstGeom prst="rightArrow">
              <a:avLst>
                <a:gd name="adj1" fmla="val 50000"/>
                <a:gd name="adj2" fmla="val 137500"/>
              </a:avLst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</p:grpSp>
      <p:pic>
        <p:nvPicPr>
          <p:cNvPr id="32" name="Picture 153" descr="Resultado de imagen para periodo en el MAS GIF ANIMADO">
            <a:extLst>
              <a:ext uri="{FF2B5EF4-FFF2-40B4-BE49-F238E27FC236}">
                <a16:creationId xmlns="" xmlns:a16="http://schemas.microsoft.com/office/drawing/2014/main" id="{8C9212A3-82F6-42EE-9F1B-2F34DEC539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03" y="2488823"/>
            <a:ext cx="4599293" cy="334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66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761067" y="885338"/>
            <a:ext cx="6563072" cy="7101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0" i="0" u="none" kern="1200" cap="all">
                <a:solidFill>
                  <a:schemeClr val="tx1"/>
                </a:solidFill>
                <a:latin typeface="Arial"/>
                <a:ea typeface="ＭＳ Ｐゴシック" charset="-128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EFA82F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2400" b="0" i="0" u="none" strike="noStrike" kern="1200" cap="all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ＭＳ Ｐゴシック" charset="-128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1659346" y="892648"/>
            <a:ext cx="5365409" cy="560768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PE" sz="2400" b="1" cap="all" dirty="0" smtClean="0">
                <a:solidFill>
                  <a:sysClr val="windowText" lastClr="000000"/>
                </a:solidFill>
                <a:latin typeface="Arial"/>
                <a:ea typeface="ＭＳ Ｐゴシック" charset="-128"/>
              </a:rPr>
              <a:t>Ecuación canónica del mas</a:t>
            </a:r>
            <a:endParaRPr lang="es-PE" sz="2800" dirty="0">
              <a:solidFill>
                <a:schemeClr val="tx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60" y="1704956"/>
            <a:ext cx="5196327" cy="4820388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  <p:graphicFrame>
        <p:nvGraphicFramePr>
          <p:cNvPr id="22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106677"/>
              </p:ext>
            </p:extLst>
          </p:nvPr>
        </p:nvGraphicFramePr>
        <p:xfrm>
          <a:off x="1166231" y="1780072"/>
          <a:ext cx="1969295" cy="11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cuación" r:id="rId4" imgW="1117600" imgH="660400" progId="Equation.3">
                  <p:embed/>
                </p:oleObj>
              </mc:Choice>
              <mc:Fallback>
                <p:oleObj name="Ecuación" r:id="rId4" imgW="11176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231" y="1780072"/>
                        <a:ext cx="1969295" cy="118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1067"/>
          <p:cNvGrpSpPr>
            <a:grpSpLocks/>
          </p:cNvGrpSpPr>
          <p:nvPr/>
        </p:nvGrpSpPr>
        <p:grpSpPr bwMode="auto">
          <a:xfrm>
            <a:off x="846617" y="3148784"/>
            <a:ext cx="2162105" cy="744824"/>
            <a:chOff x="1877" y="1030"/>
            <a:chExt cx="1217" cy="391"/>
          </a:xfrm>
        </p:grpSpPr>
        <p:sp>
          <p:nvSpPr>
            <p:cNvPr id="30" name="AutoShape 1054"/>
            <p:cNvSpPr>
              <a:spLocks noChangeArrowheads="1"/>
            </p:cNvSpPr>
            <p:nvPr/>
          </p:nvSpPr>
          <p:spPr bwMode="auto">
            <a:xfrm>
              <a:off x="1877" y="1205"/>
              <a:ext cx="403" cy="72"/>
            </a:xfrm>
            <a:prstGeom prst="rightArrow">
              <a:avLst>
                <a:gd name="adj1" fmla="val 50000"/>
                <a:gd name="adj2" fmla="val 139931"/>
              </a:avLst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graphicFrame>
          <p:nvGraphicFramePr>
            <p:cNvPr id="31" name="Object 1055"/>
            <p:cNvGraphicFramePr>
              <a:graphicFrameLocks noChangeAspect="1"/>
            </p:cNvGraphicFramePr>
            <p:nvPr/>
          </p:nvGraphicFramePr>
          <p:xfrm>
            <a:off x="2350" y="1030"/>
            <a:ext cx="744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6" name="Ecuación" r:id="rId6" imgW="812447" imgH="418918" progId="Equation.3">
                    <p:embed/>
                  </p:oleObj>
                </mc:Choice>
                <mc:Fallback>
                  <p:oleObj name="Ecuación" r:id="rId6" imgW="812447" imgH="4189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0" y="1030"/>
                          <a:ext cx="744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Group 1068"/>
          <p:cNvGrpSpPr>
            <a:grpSpLocks/>
          </p:cNvGrpSpPr>
          <p:nvPr/>
        </p:nvGrpSpPr>
        <p:grpSpPr bwMode="auto">
          <a:xfrm>
            <a:off x="588440" y="4005766"/>
            <a:ext cx="2805459" cy="906126"/>
            <a:chOff x="3101" y="1046"/>
            <a:chExt cx="1302" cy="391"/>
          </a:xfrm>
        </p:grpSpPr>
        <p:sp>
          <p:nvSpPr>
            <p:cNvPr id="33" name="AutoShape 1056"/>
            <p:cNvSpPr>
              <a:spLocks noChangeArrowheads="1"/>
            </p:cNvSpPr>
            <p:nvPr/>
          </p:nvSpPr>
          <p:spPr bwMode="auto">
            <a:xfrm>
              <a:off x="3101" y="1207"/>
              <a:ext cx="403" cy="72"/>
            </a:xfrm>
            <a:prstGeom prst="rightArrow">
              <a:avLst>
                <a:gd name="adj1" fmla="val 50000"/>
                <a:gd name="adj2" fmla="val 139931"/>
              </a:avLst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graphicFrame>
          <p:nvGraphicFramePr>
            <p:cNvPr id="34" name="Object 1057"/>
            <p:cNvGraphicFramePr>
              <a:graphicFrameLocks noChangeAspect="1"/>
            </p:cNvGraphicFramePr>
            <p:nvPr/>
          </p:nvGraphicFramePr>
          <p:xfrm>
            <a:off x="3554" y="1046"/>
            <a:ext cx="849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7" name="Ecuación" r:id="rId8" imgW="927100" imgH="419100" progId="Equation.3">
                    <p:embed/>
                  </p:oleObj>
                </mc:Choice>
                <mc:Fallback>
                  <p:oleObj name="Ecuación" r:id="rId8" imgW="9271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4" y="1046"/>
                          <a:ext cx="849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Group 1070"/>
          <p:cNvGrpSpPr>
            <a:grpSpLocks/>
          </p:cNvGrpSpPr>
          <p:nvPr/>
        </p:nvGrpSpPr>
        <p:grpSpPr bwMode="auto">
          <a:xfrm>
            <a:off x="1196524" y="5056168"/>
            <a:ext cx="2285998" cy="1613192"/>
            <a:chOff x="3558" y="1419"/>
            <a:chExt cx="1440" cy="825"/>
          </a:xfrm>
        </p:grpSpPr>
        <p:grpSp>
          <p:nvGrpSpPr>
            <p:cNvPr id="36" name="Group 1069"/>
            <p:cNvGrpSpPr>
              <a:grpSpLocks/>
            </p:cNvGrpSpPr>
            <p:nvPr/>
          </p:nvGrpSpPr>
          <p:grpSpPr bwMode="auto">
            <a:xfrm>
              <a:off x="3848" y="1419"/>
              <a:ext cx="1150" cy="485"/>
              <a:chOff x="3848" y="1419"/>
              <a:chExt cx="1150" cy="485"/>
            </a:xfrm>
          </p:grpSpPr>
          <p:sp>
            <p:nvSpPr>
              <p:cNvPr id="38" name="Text Box 1031"/>
              <p:cNvSpPr txBox="1">
                <a:spLocks noChangeArrowheads="1"/>
              </p:cNvSpPr>
              <p:nvPr/>
            </p:nvSpPr>
            <p:spPr bwMode="auto">
              <a:xfrm>
                <a:off x="3910" y="1533"/>
                <a:ext cx="49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187325" indent="-187325" algn="l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1052513" indent="-187325" algn="l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243013" algn="l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433513" algn="l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algn="l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25000"/>
                  </a:spcBef>
                  <a:defRPr/>
                </a:pPr>
                <a:r>
                  <a:rPr lang="es-ES_tradnl" altLang="es-PE" sz="1400" i="0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Como</a:t>
                </a:r>
                <a:endParaRPr lang="es-ES_tradnl" altLang="es-PE" sz="1400" b="0" i="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9" name="AutoShape 1035"/>
              <p:cNvSpPr>
                <a:spLocks noChangeArrowheads="1"/>
              </p:cNvSpPr>
              <p:nvPr/>
            </p:nvSpPr>
            <p:spPr bwMode="auto">
              <a:xfrm>
                <a:off x="3848" y="1419"/>
                <a:ext cx="80" cy="485"/>
              </a:xfrm>
              <a:prstGeom prst="downArrow">
                <a:avLst>
                  <a:gd name="adj1" fmla="val 50000"/>
                  <a:gd name="adj2" fmla="val 151563"/>
                </a:avLst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PE" altLang="es-PE"/>
              </a:p>
            </p:txBody>
          </p:sp>
          <p:graphicFrame>
            <p:nvGraphicFramePr>
              <p:cNvPr id="40" name="Object 105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0736500"/>
                  </p:ext>
                </p:extLst>
              </p:nvPr>
            </p:nvGraphicFramePr>
            <p:xfrm>
              <a:off x="4336" y="1488"/>
              <a:ext cx="662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8" name="Ecuación" r:id="rId10" imgW="609600" imgH="228600" progId="Equation.3">
                      <p:embed/>
                    </p:oleObj>
                  </mc:Choice>
                  <mc:Fallback>
                    <p:oleObj name="Ecuación" r:id="rId10" imgW="60960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6" y="1488"/>
                            <a:ext cx="662" cy="2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7" name="Object 10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6724664"/>
                </p:ext>
              </p:extLst>
            </p:nvPr>
          </p:nvGraphicFramePr>
          <p:xfrm>
            <a:off x="3558" y="1929"/>
            <a:ext cx="1384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9" name="Ecuación" r:id="rId12" imgW="723600" imgH="203040" progId="Equation.3">
                    <p:embed/>
                  </p:oleObj>
                </mc:Choice>
                <mc:Fallback>
                  <p:oleObj name="Ecuación" r:id="rId12" imgW="7236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8" y="1929"/>
                          <a:ext cx="1384" cy="31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6779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6656" y="11663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DEL CALLAO</a:t>
            </a:r>
          </a:p>
          <a:p>
            <a:pPr algn="ctr"/>
            <a:r>
              <a:rPr lang="es-PE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INGENIERÍA MECÁNICA Y DE ENERGÍA</a:t>
            </a:r>
            <a:endParaRPr lang="es-P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712640" y="815516"/>
            <a:ext cx="3384376" cy="504056"/>
          </a:xfrm>
          <a:prstGeom prst="roundRect">
            <a:avLst/>
          </a:prstGeom>
          <a:solidFill>
            <a:srgbClr val="11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smtClean="0">
                <a:solidFill>
                  <a:schemeClr val="tx1"/>
                </a:solidFill>
              </a:rPr>
              <a:t>CINEMÁTICA DEL MAS</a:t>
            </a:r>
            <a:endParaRPr lang="es-PE" sz="2400" b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214" y="1307055"/>
            <a:ext cx="3392271" cy="5259926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272480" y="1700808"/>
            <a:ext cx="8441828" cy="4968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1600" kern="1200">
                <a:solidFill>
                  <a:srgbClr val="676767"/>
                </a:solidFill>
                <a:latin typeface="Arial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s-ES" sz="2000" dirty="0" smtClean="0">
                <a:solidFill>
                  <a:schemeClr val="tx1"/>
                </a:solidFill>
              </a:rPr>
              <a:t>De la ecuación</a:t>
            </a:r>
            <a:r>
              <a:rPr lang="es-ES" sz="2000" dirty="0" smtClean="0"/>
              <a:t>: </a:t>
            </a:r>
            <a:endParaRPr lang="es-PE" sz="2000" dirty="0"/>
          </a:p>
        </p:txBody>
      </p:sp>
      <p:sp>
        <p:nvSpPr>
          <p:cNvPr id="8" name="Rectángulo 7"/>
          <p:cNvSpPr/>
          <p:nvPr/>
        </p:nvSpPr>
        <p:spPr>
          <a:xfrm>
            <a:off x="313112" y="2236547"/>
            <a:ext cx="3206873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Ecuación de la  velocidad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6">
                <a:extLst>
                  <a:ext uri="{FF2B5EF4-FFF2-40B4-BE49-F238E27FC236}">
                    <a16:creationId xmlns="" xmlns:a16="http://schemas.microsoft.com/office/drawing/2014/main" id="{B8FB98AF-EE7E-4FE6-A5ED-63C1030C409E}"/>
                  </a:ext>
                </a:extLst>
              </p:cNvPr>
              <p:cNvSpPr txBox="1"/>
              <p:nvPr/>
            </p:nvSpPr>
            <p:spPr bwMode="auto">
              <a:xfrm>
                <a:off x="298005" y="2786342"/>
                <a:ext cx="3073400" cy="79216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es-E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se</m:t>
                      </m:r>
                      <m:r>
                        <a:rPr lang="es-E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s-PE" sz="2000" dirty="0"/>
              </a:p>
            </p:txBody>
          </p:sp>
        </mc:Choice>
        <mc:Fallback xmlns="">
          <p:sp>
            <p:nvSpPr>
              <p:cNvPr id="9" name="Object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8FB98AF-EE7E-4FE6-A5ED-63C1030C4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005" y="2786342"/>
                <a:ext cx="3073400" cy="79216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8 Rectángulo">
                <a:extLst>
                  <a:ext uri="{FF2B5EF4-FFF2-40B4-BE49-F238E27FC236}">
                    <a16:creationId xmlns="" xmlns:a16="http://schemas.microsoft.com/office/drawing/2014/main" id="{AAAD60A9-C4DA-4415-A387-13EE41AC3441}"/>
                  </a:ext>
                </a:extLst>
              </p:cNvPr>
              <p:cNvSpPr/>
              <p:nvPr/>
            </p:nvSpPr>
            <p:spPr>
              <a:xfrm>
                <a:off x="3790506" y="2983272"/>
                <a:ext cx="1726755" cy="46166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4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s-PE" sz="2400" b="0" i="1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s-PE" sz="2400" b="0" i="1" smtClean="0">
                          <a:latin typeface="Cambria Math"/>
                        </a:rPr>
                        <m:t>=</m:t>
                      </m:r>
                      <m:r>
                        <a:rPr lang="es-PE" sz="2400" i="1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s-PE" sz="2400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s-PE" sz="2400" dirty="0"/>
              </a:p>
            </p:txBody>
          </p:sp>
        </mc:Choice>
        <mc:Fallback xmlns="">
          <p:sp>
            <p:nvSpPr>
              <p:cNvPr id="10" name="8 Rectángulo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AD60A9-C4DA-4415-A387-13EE41AC3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506" y="2983272"/>
                <a:ext cx="1726755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32">
                <a:extLst>
                  <a:ext uri="{FF2B5EF4-FFF2-40B4-BE49-F238E27FC236}">
                    <a16:creationId xmlns="" xmlns:a16="http://schemas.microsoft.com/office/drawing/2014/main" id="{DD980548-4728-48A6-95E8-D70944A146EC}"/>
                  </a:ext>
                </a:extLst>
              </p:cNvPr>
              <p:cNvSpPr txBox="1"/>
              <p:nvPr/>
            </p:nvSpPr>
            <p:spPr bwMode="auto">
              <a:xfrm>
                <a:off x="283053" y="4353803"/>
                <a:ext cx="3103304" cy="65087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s-PE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PE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s-PE" sz="2000" dirty="0"/>
              </a:p>
            </p:txBody>
          </p:sp>
        </mc:Choice>
        <mc:Fallback xmlns="">
          <p:sp>
            <p:nvSpPr>
              <p:cNvPr id="11" name="Object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980548-4728-48A6-95E8-D70944A14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3053" y="4353803"/>
                <a:ext cx="3103304" cy="6508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10 Rectángulo">
                <a:extLst>
                  <a:ext uri="{FF2B5EF4-FFF2-40B4-BE49-F238E27FC236}">
                    <a16:creationId xmlns="" xmlns:a16="http://schemas.microsoft.com/office/drawing/2014/main" id="{A83A8B90-D21F-45DA-8A90-7B424F7B49D4}"/>
                  </a:ext>
                </a:extLst>
              </p:cNvPr>
              <p:cNvSpPr/>
              <p:nvPr/>
            </p:nvSpPr>
            <p:spPr>
              <a:xfrm>
                <a:off x="3631712" y="4431942"/>
                <a:ext cx="1933356" cy="46166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24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s-PE" sz="2400" b="0" i="1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s-PE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PE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PE" sz="24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es-PE" sz="24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PE" sz="2400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s-PE" sz="2400" dirty="0"/>
              </a:p>
            </p:txBody>
          </p:sp>
        </mc:Choice>
        <mc:Fallback xmlns="">
          <p:sp>
            <p:nvSpPr>
              <p:cNvPr id="12" name="10 Rectángulo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83A8B90-D21F-45DA-8A90-7B424F7B4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712" y="4431942"/>
                <a:ext cx="1933356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3193BF23-A5E4-4F74-BFF4-174887FF982B}"/>
              </a:ext>
            </a:extLst>
          </p:cNvPr>
          <p:cNvSpPr/>
          <p:nvPr/>
        </p:nvSpPr>
        <p:spPr>
          <a:xfrm>
            <a:off x="280480" y="3797846"/>
            <a:ext cx="3206873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Ecuación de la aceleración: 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B06FCFE5-7D29-42E3-A959-9B14F577D94A}"/>
              </a:ext>
            </a:extLst>
          </p:cNvPr>
          <p:cNvSpPr/>
          <p:nvPr/>
        </p:nvSpPr>
        <p:spPr>
          <a:xfrm>
            <a:off x="164326" y="5723666"/>
            <a:ext cx="227089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Periodo del MAS: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42">
            <a:extLst>
              <a:ext uri="{FF2B5EF4-FFF2-40B4-BE49-F238E27FC236}">
                <a16:creationId xmlns="" xmlns:a16="http://schemas.microsoft.com/office/drawing/2014/main" id="{6BED9202-6997-42AA-AAC9-317A365E91B9}"/>
              </a:ext>
            </a:extLst>
          </p:cNvPr>
          <p:cNvGrpSpPr>
            <a:grpSpLocks/>
          </p:cNvGrpSpPr>
          <p:nvPr/>
        </p:nvGrpSpPr>
        <p:grpSpPr bwMode="auto">
          <a:xfrm>
            <a:off x="2673071" y="5359145"/>
            <a:ext cx="3492501" cy="1290638"/>
            <a:chOff x="1494" y="2460"/>
            <a:chExt cx="2200" cy="813"/>
          </a:xfrm>
        </p:grpSpPr>
        <p:graphicFrame>
          <p:nvGraphicFramePr>
            <p:cNvPr id="16" name="Object 17">
              <a:extLst>
                <a:ext uri="{FF2B5EF4-FFF2-40B4-BE49-F238E27FC236}">
                  <a16:creationId xmlns="" xmlns:a16="http://schemas.microsoft.com/office/drawing/2014/main" id="{D438D1DC-452D-4B43-A955-C664F8085C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5719087"/>
                </p:ext>
              </p:extLst>
            </p:nvPr>
          </p:nvGraphicFramePr>
          <p:xfrm>
            <a:off x="2931" y="2460"/>
            <a:ext cx="763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Ecuación" r:id="rId8" imgW="660113" imgH="253890" progId="Equation.3">
                    <p:embed/>
                  </p:oleObj>
                </mc:Choice>
                <mc:Fallback>
                  <p:oleObj name="Ecuación" r:id="rId8" imgW="660113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1" y="2460"/>
                          <a:ext cx="763" cy="299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29">
              <a:extLst>
                <a:ext uri="{FF2B5EF4-FFF2-40B4-BE49-F238E27FC236}">
                  <a16:creationId xmlns="" xmlns:a16="http://schemas.microsoft.com/office/drawing/2014/main" id="{75E4560D-0ECC-434F-ACF4-1E1857FC38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4" y="2479"/>
            <a:ext cx="587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7" name="Ecuación" r:id="rId10" imgW="545626" imgH="203024" progId="Equation.3">
                    <p:embed/>
                  </p:oleObj>
                </mc:Choice>
                <mc:Fallback>
                  <p:oleObj name="Ecuación" r:id="rId10" imgW="545626" imgH="2030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4" y="2479"/>
                          <a:ext cx="587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AutoShape 30">
              <a:extLst>
                <a:ext uri="{FF2B5EF4-FFF2-40B4-BE49-F238E27FC236}">
                  <a16:creationId xmlns="" xmlns:a16="http://schemas.microsoft.com/office/drawing/2014/main" id="{123B7912-B31E-40AA-8F7B-97D50A03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" y="2570"/>
              <a:ext cx="766" cy="72"/>
            </a:xfrm>
            <a:prstGeom prst="rightArrow">
              <a:avLst>
                <a:gd name="adj1" fmla="val 50000"/>
                <a:gd name="adj2" fmla="val 265972"/>
              </a:avLst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graphicFrame>
          <p:nvGraphicFramePr>
            <p:cNvPr id="19" name="Object 18">
              <a:extLst>
                <a:ext uri="{FF2B5EF4-FFF2-40B4-BE49-F238E27FC236}">
                  <a16:creationId xmlns="" xmlns:a16="http://schemas.microsoft.com/office/drawing/2014/main" id="{89B9B929-C750-4244-A678-6195843F46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8985280"/>
                </p:ext>
              </p:extLst>
            </p:nvPr>
          </p:nvGraphicFramePr>
          <p:xfrm>
            <a:off x="2934" y="2811"/>
            <a:ext cx="760" cy="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8" name="Ecuación" r:id="rId12" imgW="723600" imgH="431640" progId="Equation.3">
                    <p:embed/>
                  </p:oleObj>
                </mc:Choice>
                <mc:Fallback>
                  <p:oleObj name="Ecuación" r:id="rId12" imgW="72360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4" y="2811"/>
                          <a:ext cx="760" cy="462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31">
              <a:extLst>
                <a:ext uri="{FF2B5EF4-FFF2-40B4-BE49-F238E27FC236}">
                  <a16:creationId xmlns="" xmlns:a16="http://schemas.microsoft.com/office/drawing/2014/main" id="{E792CF86-EC23-4BE2-B44F-8699AF5559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4" y="2909"/>
            <a:ext cx="540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Ecuación" r:id="rId14" imgW="622080" imgH="215640" progId="Equation.3">
                    <p:embed/>
                  </p:oleObj>
                </mc:Choice>
                <mc:Fallback>
                  <p:oleObj name="Ecuación" r:id="rId14" imgW="6220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4" y="2909"/>
                          <a:ext cx="540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AutoShape 32">
              <a:extLst>
                <a:ext uri="{FF2B5EF4-FFF2-40B4-BE49-F238E27FC236}">
                  <a16:creationId xmlns="" xmlns:a16="http://schemas.microsoft.com/office/drawing/2014/main" id="{EEF11CEA-E60B-4555-84C4-83362E1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0" y="2979"/>
              <a:ext cx="766" cy="72"/>
            </a:xfrm>
            <a:prstGeom prst="rightArrow">
              <a:avLst>
                <a:gd name="adj1" fmla="val 50000"/>
                <a:gd name="adj2" fmla="val 265972"/>
              </a:avLst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="" xmlns:a16="http://schemas.microsoft.com/office/drawing/2014/main" id="{845A2579-BA78-42B8-BDE7-D17959BE3F55}"/>
                  </a:ext>
                </a:extLst>
              </p:cNvPr>
              <p:cNvSpPr/>
              <p:nvPr/>
            </p:nvSpPr>
            <p:spPr>
              <a:xfrm>
                <a:off x="2275164" y="1728958"/>
                <a:ext cx="2249398" cy="40011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PE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PE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s-P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PE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s-PE" sz="20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+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PE" sz="2000" dirty="0"/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45A2579-BA78-42B8-BDE7-D17959BE3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164" y="1728958"/>
                <a:ext cx="2249398" cy="400110"/>
              </a:xfrm>
              <a:prstGeom prst="rect">
                <a:avLst/>
              </a:prstGeom>
              <a:blipFill rotWithShape="0">
                <a:blip r:embed="rId16"/>
                <a:stretch>
                  <a:fillRect t="-18462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Marcador de contenido 2">
            <a:extLst>
              <a:ext uri="{FF2B5EF4-FFF2-40B4-BE49-F238E27FC236}">
                <a16:creationId xmlns="" xmlns:a16="http://schemas.microsoft.com/office/drawing/2014/main" id="{55BBE180-B1E8-4F47-A13B-922B3813F71D}"/>
              </a:ext>
            </a:extLst>
          </p:cNvPr>
          <p:cNvSpPr txBox="1">
            <a:spLocks/>
          </p:cNvSpPr>
          <p:nvPr/>
        </p:nvSpPr>
        <p:spPr bwMode="auto">
          <a:xfrm>
            <a:off x="4485217" y="1740102"/>
            <a:ext cx="2652071" cy="49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Arial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2100" b="0" i="0" u="none" kern="1200">
                <a:solidFill>
                  <a:schemeClr val="tx1"/>
                </a:solidFill>
                <a:latin typeface="Arial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A82F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s-ES" sz="2000" dirty="0"/>
              <a:t>, se tiene: 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221327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PATR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PATRON</Template>
  <TotalTime>9746</TotalTime>
  <Words>1074</Words>
  <Application>Microsoft Office PowerPoint</Application>
  <PresentationFormat>A4 (210 x 297 mm)</PresentationFormat>
  <Paragraphs>151</Paragraphs>
  <Slides>18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Symbol</vt:lpstr>
      <vt:lpstr>Times New Roman</vt:lpstr>
      <vt:lpstr>PATRON</vt:lpstr>
      <vt:lpstr>Ecuación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Universidad Privada del Norte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Delfin Narciso</dc:creator>
  <cp:lastModifiedBy>Cuenta Microsoft</cp:lastModifiedBy>
  <cp:revision>447</cp:revision>
  <dcterms:created xsi:type="dcterms:W3CDTF">2012-09-19T03:34:19Z</dcterms:created>
  <dcterms:modified xsi:type="dcterms:W3CDTF">2020-10-09T04:07:37Z</dcterms:modified>
</cp:coreProperties>
</file>